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7" r:id="rId1"/>
  </p:sldMasterIdLst>
  <p:sldIdLst>
    <p:sldId id="257" r:id="rId2"/>
    <p:sldId id="259" r:id="rId3"/>
    <p:sldId id="265" r:id="rId4"/>
    <p:sldId id="260" r:id="rId5"/>
    <p:sldId id="262" r:id="rId6"/>
    <p:sldId id="261" r:id="rId7"/>
    <p:sldId id="263" r:id="rId8"/>
    <p:sldId id="264" r:id="rId9"/>
    <p:sldId id="266" r:id="rId10"/>
    <p:sldId id="268" r:id="rId11"/>
    <p:sldId id="269" r:id="rId12"/>
    <p:sldId id="267" r:id="rId13"/>
    <p:sldId id="270"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2" autoAdjust="0"/>
    <p:restoredTop sz="94660"/>
  </p:normalViewPr>
  <p:slideViewPr>
    <p:cSldViewPr snapToGrid="0">
      <p:cViewPr varScale="1">
        <p:scale>
          <a:sx n="69" d="100"/>
          <a:sy n="69" d="100"/>
        </p:scale>
        <p:origin x="66"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9184DA70-C731-4C70-880D-CCD4705E623C}" type="datetime1">
              <a:rPr lang="en-US" smtClean="0"/>
              <a:t>8/30/2020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3A98EE3D-8CD1-4C3F-BD1C-C98C9596463C}"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8218264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241652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790293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2D6E202-B606-4609-B914-27C9371A1F6D}" type="datetime1">
              <a:rPr kumimoji="0" lang="en-US" sz="1200" b="0" i="0" u="none" strike="noStrike" kern="1200" cap="none" spc="0" normalizeH="0" baseline="0" noProof="0" smtClean="0">
                <a:ln>
                  <a:noFill/>
                </a:ln>
                <a:solidFill>
                  <a:srgbClr val="191B0E"/>
                </a:solidFill>
                <a:effectLst/>
                <a:uLnTx/>
                <a:uFillTx/>
                <a:latin typeface="Franklin Gothic Book"/>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8/30/2020</a:t>
            </a:fld>
            <a:endParaRPr kumimoji="0" lang="en-US" sz="1200" b="0" i="0" u="none" strike="noStrike" kern="1200" cap="none" spc="0" normalizeH="0" baseline="0" noProof="0" dirty="0">
              <a:ln>
                <a:noFill/>
              </a:ln>
              <a:solidFill>
                <a:srgbClr val="191B0E"/>
              </a:solidFill>
              <a:effectLst/>
              <a:uLnTx/>
              <a:uFillTx/>
              <a:latin typeface="Franklin Gothic Book"/>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200" b="0" i="0" u="none" strike="noStrike" kern="1200" cap="none" spc="0" normalizeH="0" baseline="0" noProof="0" smtClean="0">
                <a:ln>
                  <a:noFill/>
                </a:ln>
                <a:solidFill>
                  <a:srgbClr val="191B0E"/>
                </a:solidFill>
                <a:effectLst/>
                <a:uLnTx/>
                <a:uFillTx/>
                <a:latin typeface="Franklin Gothic Book"/>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a:ea typeface="+mn-ea"/>
              <a:cs typeface="+mn-cs"/>
            </a:endParaRPr>
          </a:p>
        </p:txBody>
      </p:sp>
    </p:spTree>
    <p:extLst>
      <p:ext uri="{BB962C8B-B14F-4D97-AF65-F5344CB8AC3E}">
        <p14:creationId xmlns:p14="http://schemas.microsoft.com/office/powerpoint/2010/main" val="27603552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2D6E202-B606-4609-B914-27C9371A1F6D}" type="datetime1">
              <a:rPr kumimoji="0" lang="en-US" sz="1200" b="0" i="0" u="none" strike="noStrike" kern="1200" cap="none" spc="0" normalizeH="0" baseline="0" noProof="0" smtClean="0">
                <a:ln>
                  <a:noFill/>
                </a:ln>
                <a:solidFill>
                  <a:srgbClr val="191B0E"/>
                </a:solidFill>
                <a:effectLst/>
                <a:uLnTx/>
                <a:uFillTx/>
                <a:latin typeface="Franklin Gothic Book"/>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8/30/2020</a:t>
            </a:fld>
            <a:endParaRPr kumimoji="0" lang="en-US" sz="1200" b="0" i="0" u="none" strike="noStrike" kern="1200" cap="none" spc="0" normalizeH="0" baseline="0" noProof="0" dirty="0">
              <a:ln>
                <a:noFill/>
              </a:ln>
              <a:solidFill>
                <a:srgbClr val="191B0E"/>
              </a:solidFill>
              <a:effectLst/>
              <a:uLnTx/>
              <a:uFillTx/>
              <a:latin typeface="Franklin Gothic Book"/>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191B0E"/>
              </a:solidFill>
              <a:effectLst/>
              <a:uLnTx/>
              <a:uFillTx/>
              <a:latin typeface="Franklin Gothic Book"/>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200" b="0" i="0" u="none" strike="noStrike" kern="1200" cap="none" spc="0" normalizeH="0" baseline="0" noProof="0" smtClean="0">
                <a:ln>
                  <a:noFill/>
                </a:ln>
                <a:solidFill>
                  <a:srgbClr val="191B0E"/>
                </a:solidFill>
                <a:effectLst/>
                <a:uLnTx/>
                <a:uFillTx/>
                <a:latin typeface="Franklin Gothic Book"/>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191B0E"/>
              </a:solidFill>
              <a:effectLst/>
              <a:uLnTx/>
              <a:uFillTx/>
              <a:latin typeface="Franklin Gothic Book"/>
              <a:ea typeface="+mn-ea"/>
              <a:cs typeface="+mn-cs"/>
            </a:endParaRPr>
          </a:p>
        </p:txBody>
      </p:sp>
    </p:spTree>
    <p:extLst>
      <p:ext uri="{BB962C8B-B14F-4D97-AF65-F5344CB8AC3E}">
        <p14:creationId xmlns:p14="http://schemas.microsoft.com/office/powerpoint/2010/main" val="113509368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8/30/2020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347975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97669AF7-7BEB-44E4-9852-375E34362B5B}" type="datetime1">
              <a:rPr lang="en-US" smtClean="0"/>
              <a:t>8/30/2020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3A98EE3D-8CD1-4C3F-BD1C-C98C9596463C}"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26511780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8/30/2020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2050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8/30/2020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1919004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8/30/2020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5917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8/30/2020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5498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2D6E202-B606-4609-B914-27C9371A1F6D}" type="datetime1">
              <a:rPr lang="en-US" smtClean="0"/>
              <a:t>8/30/2020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A98EE3D-8CD1-4C3F-BD1C-C98C9596463C}"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521282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62D6E202-B606-4609-B914-27C9371A1F6D}" type="datetime1">
              <a:rPr lang="en-US" smtClean="0"/>
              <a:t>8/30/2020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3A98EE3D-8CD1-4C3F-BD1C-C98C9596463C}" type="slidenum">
              <a:rPr lang="en-US" smtClean="0"/>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981437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62D6E202-B606-4609-B914-27C9371A1F6D}" type="datetime1">
              <a:rPr lang="en-US" smtClean="0"/>
              <a:t>8/30/2020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3A98EE3D-8CD1-4C3F-BD1C-C98C9596463C}" type="slidenum">
              <a:rPr lang="en-US" smtClean="0"/>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95849384"/>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 id="2147483908" r:id="rId11"/>
    <p:sldLayoutId id="2147483909" r:id="rId12"/>
    <p:sldLayoutId id="2147483910" r:id="rId13"/>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dirty="0"/>
              <a:t>Global Terrorism Database</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4" y="4325112"/>
            <a:ext cx="5868577" cy="2059365"/>
          </a:xfrm>
        </p:spPr>
        <p:txBody>
          <a:bodyPr>
            <a:normAutofit/>
          </a:bodyPr>
          <a:lstStyle/>
          <a:p>
            <a:r>
              <a:rPr lang="en-US" sz="1050" b="1" dirty="0">
                <a:solidFill>
                  <a:schemeClr val="tx1"/>
                </a:solidFill>
              </a:rPr>
              <a:t>                       Mentored by:                                                                </a:t>
            </a:r>
          </a:p>
          <a:p>
            <a:pPr algn="l"/>
            <a:endParaRPr lang="en-US" sz="1050" b="1" dirty="0">
              <a:solidFill>
                <a:schemeClr val="tx1"/>
              </a:solidFill>
            </a:endParaRPr>
          </a:p>
          <a:p>
            <a:pPr algn="l"/>
            <a:r>
              <a:rPr lang="en-US" sz="1200" b="1" dirty="0">
                <a:solidFill>
                  <a:schemeClr val="tx1"/>
                </a:solidFill>
              </a:rPr>
              <a:t>Meenakshi Jha                                                      Jatinder </a:t>
            </a:r>
            <a:r>
              <a:rPr lang="en-US" sz="1200" b="1" dirty="0" err="1">
                <a:solidFill>
                  <a:schemeClr val="tx1"/>
                </a:solidFill>
              </a:rPr>
              <a:t>Bedi</a:t>
            </a:r>
            <a:endParaRPr lang="en-US" sz="1200" b="1" dirty="0">
              <a:solidFill>
                <a:schemeClr val="tx1"/>
              </a:solidFill>
            </a:endParaRPr>
          </a:p>
          <a:p>
            <a:pPr algn="l"/>
            <a:r>
              <a:rPr lang="en-US" sz="1200" b="1" dirty="0">
                <a:solidFill>
                  <a:schemeClr val="tx1"/>
                </a:solidFill>
              </a:rPr>
              <a:t>Ankita Epari</a:t>
            </a:r>
          </a:p>
          <a:p>
            <a:pPr algn="l"/>
            <a:r>
              <a:rPr lang="en-US" sz="1200" b="1" dirty="0">
                <a:solidFill>
                  <a:schemeClr val="tx1"/>
                </a:solidFill>
              </a:rPr>
              <a:t>Kallu </a:t>
            </a:r>
            <a:r>
              <a:rPr lang="en-US" sz="1200" b="1" dirty="0" err="1">
                <a:solidFill>
                  <a:schemeClr val="tx1"/>
                </a:solidFill>
              </a:rPr>
              <a:t>Chandrakanth</a:t>
            </a:r>
            <a:r>
              <a:rPr lang="en-US" sz="1200" b="1" dirty="0">
                <a:solidFill>
                  <a:schemeClr val="tx1"/>
                </a:solidFill>
              </a:rPr>
              <a:t> Reddy</a:t>
            </a:r>
          </a:p>
          <a:p>
            <a:pPr algn="l"/>
            <a:r>
              <a:rPr lang="en-US" sz="1200" b="1" dirty="0" err="1">
                <a:solidFill>
                  <a:schemeClr val="tx1"/>
                </a:solidFill>
              </a:rPr>
              <a:t>Uppu</a:t>
            </a:r>
            <a:r>
              <a:rPr lang="en-US" sz="1200" b="1" dirty="0">
                <a:solidFill>
                  <a:schemeClr val="tx1"/>
                </a:solidFill>
              </a:rPr>
              <a:t> Pavan</a:t>
            </a:r>
          </a:p>
          <a:p>
            <a:endParaRPr lang="en-US" sz="2400" dirty="0">
              <a:solidFill>
                <a:schemeClr val="tx1">
                  <a:lumMod val="85000"/>
                  <a:lumOff val="15000"/>
                </a:schemeClr>
              </a:solidFill>
            </a:endParaRPr>
          </a:p>
        </p:txBody>
      </p:sp>
      <p:pic>
        <p:nvPicPr>
          <p:cNvPr id="7" name="Picture 6">
            <a:extLst>
              <a:ext uri="{FF2B5EF4-FFF2-40B4-BE49-F238E27FC236}">
                <a16:creationId xmlns:a16="http://schemas.microsoft.com/office/drawing/2014/main" id="{6F8E59BE-50A3-4A4C-838A-6675A7485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805570" cy="6857995"/>
          </a:xfrm>
          <a:prstGeom prst="rect">
            <a:avLst/>
          </a:prstGeom>
        </p:spPr>
      </p:pic>
      <p:sp>
        <p:nvSpPr>
          <p:cNvPr id="10" name="TextBox 9">
            <a:extLst>
              <a:ext uri="{FF2B5EF4-FFF2-40B4-BE49-F238E27FC236}">
                <a16:creationId xmlns:a16="http://schemas.microsoft.com/office/drawing/2014/main" id="{896E982A-A556-43E4-9937-742AF6A1CAAB}"/>
              </a:ext>
            </a:extLst>
          </p:cNvPr>
          <p:cNvSpPr txBox="1"/>
          <p:nvPr/>
        </p:nvSpPr>
        <p:spPr>
          <a:xfrm>
            <a:off x="5419950" y="4325112"/>
            <a:ext cx="993913" cy="369332"/>
          </a:xfrm>
          <a:prstGeom prst="rect">
            <a:avLst/>
          </a:prstGeom>
          <a:noFill/>
        </p:spPr>
        <p:txBody>
          <a:bodyPr wrap="square" rtlCol="0">
            <a:spAutoFit/>
          </a:bodyPr>
          <a:lstStyle/>
          <a:p>
            <a:r>
              <a:rPr lang="en-IN" sz="1050" b="1" dirty="0"/>
              <a:t>GROUP 9</a:t>
            </a:r>
            <a:r>
              <a:rPr lang="en-IN" b="1" dirty="0"/>
              <a:t> :</a:t>
            </a:r>
          </a:p>
        </p:txBody>
      </p:sp>
    </p:spTree>
    <p:extLst>
      <p:ext uri="{BB962C8B-B14F-4D97-AF65-F5344CB8AC3E}">
        <p14:creationId xmlns:p14="http://schemas.microsoft.com/office/powerpoint/2010/main" val="404373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8000"/>
            <a:lum/>
          </a:blip>
          <a:srcRect/>
          <a:stretch>
            <a:fillRect t="-19000" b="-19000"/>
          </a:stretch>
        </a:blipFill>
        <a:effectLst/>
      </p:bgPr>
    </p:bg>
    <p:spTree>
      <p:nvGrpSpPr>
        <p:cNvPr id="1" name=""/>
        <p:cNvGrpSpPr/>
        <p:nvPr/>
      </p:nvGrpSpPr>
      <p:grpSpPr>
        <a:xfrm>
          <a:off x="0" y="0"/>
          <a:ext cx="0" cy="0"/>
          <a:chOff x="0" y="0"/>
          <a:chExt cx="0" cy="0"/>
        </a:xfrm>
      </p:grpSpPr>
      <p:sp>
        <p:nvSpPr>
          <p:cNvPr id="10" name="TextBox 9"/>
          <p:cNvSpPr txBox="1"/>
          <p:nvPr/>
        </p:nvSpPr>
        <p:spPr>
          <a:xfrm>
            <a:off x="1066800" y="476348"/>
            <a:ext cx="10016836" cy="89255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Franklin Gothic Book"/>
                <a:ea typeface="+mn-ea"/>
                <a:cs typeface="+mn-cs"/>
              </a:rPr>
              <a:t>Random Forest :                                                                                   KNN MODEL:</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Franklin Gothic Book"/>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dirty="0">
                <a:ln w="0"/>
                <a:solidFill>
                  <a:prstClr val="black"/>
                </a:solidFill>
                <a:effectLst>
                  <a:outerShdw blurRad="38100" dist="19050" dir="2700000" algn="tl" rotWithShape="0">
                    <a:prstClr val="black">
                      <a:alpha val="40000"/>
                    </a:prstClr>
                  </a:outerShdw>
                </a:effectLst>
                <a:uLnTx/>
                <a:uFillTx/>
                <a:latin typeface="Franklin Gothic Book"/>
                <a:ea typeface="+mn-ea"/>
                <a:cs typeface="+mn-cs"/>
              </a:rPr>
              <a:t>Accuracy --97%                                                                                              Accuracy—97.06%</a:t>
            </a:r>
          </a:p>
        </p:txBody>
      </p:sp>
      <p:pic>
        <p:nvPicPr>
          <p:cNvPr id="11" name="Picture 10"/>
          <p:cNvPicPr>
            <a:picLocks noChangeAspect="1"/>
          </p:cNvPicPr>
          <p:nvPr/>
        </p:nvPicPr>
        <p:blipFill>
          <a:blip r:embed="rId3"/>
          <a:stretch>
            <a:fillRect/>
          </a:stretch>
        </p:blipFill>
        <p:spPr>
          <a:xfrm>
            <a:off x="1108364" y="1627909"/>
            <a:ext cx="4419600" cy="2133600"/>
          </a:xfrm>
          <a:prstGeom prst="rect">
            <a:avLst/>
          </a:prstGeom>
        </p:spPr>
      </p:pic>
      <p:sp>
        <p:nvSpPr>
          <p:cNvPr id="12" name="TextBox 11"/>
          <p:cNvSpPr txBox="1"/>
          <p:nvPr/>
        </p:nvSpPr>
        <p:spPr>
          <a:xfrm>
            <a:off x="1108364" y="4350327"/>
            <a:ext cx="10958945" cy="2031325"/>
          </a:xfrm>
          <a:prstGeom prst="rect">
            <a:avLst/>
          </a:prstGeom>
          <a:noFill/>
        </p:spPr>
        <p:txBody>
          <a:bodyPr wrap="square" rtlCol="0">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have performed all these models using cross validation technique.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Null Value imputation is risky and might lead to misleading results and interpretations and hence we consider these models in our Domain that is built by dropping all the null values assuming that the values are null due to no data of that particular event.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Our final model we consider is Random forest  and KNN because of their good performance</a:t>
            </a:r>
            <a:r>
              <a:rPr kumimoji="0" lang="en-IN" sz="1800" b="0" i="0" u="none" strike="noStrike" kern="1200" cap="none" spc="0" normalizeH="0" baseline="0" noProof="0" dirty="0">
                <a:ln>
                  <a:noFill/>
                </a:ln>
                <a:solidFill>
                  <a:prstClr val="black"/>
                </a:solidFill>
                <a:effectLst/>
                <a:uLnTx/>
                <a:uFillTx/>
                <a:latin typeface="Franklin Gothic Book"/>
                <a:ea typeface="+mn-ea"/>
                <a:cs typeface="+mn-cs"/>
              </a:rPr>
              <a:t>.</a:t>
            </a:r>
          </a:p>
        </p:txBody>
      </p:sp>
      <p:pic>
        <p:nvPicPr>
          <p:cNvPr id="3" name="Picture 2">
            <a:extLst>
              <a:ext uri="{FF2B5EF4-FFF2-40B4-BE49-F238E27FC236}">
                <a16:creationId xmlns:a16="http://schemas.microsoft.com/office/drawing/2014/main" id="{F20170AE-3C4D-4B88-889D-5FA1F225D0DD}"/>
              </a:ext>
            </a:extLst>
          </p:cNvPr>
          <p:cNvPicPr>
            <a:picLocks noChangeAspect="1"/>
          </p:cNvPicPr>
          <p:nvPr/>
        </p:nvPicPr>
        <p:blipFill>
          <a:blip r:embed="rId4"/>
          <a:stretch>
            <a:fillRect/>
          </a:stretch>
        </p:blipFill>
        <p:spPr>
          <a:xfrm>
            <a:off x="6550602" y="1368900"/>
            <a:ext cx="4893253" cy="2718191"/>
          </a:xfrm>
          <a:prstGeom prst="rect">
            <a:avLst/>
          </a:prstGeom>
        </p:spPr>
      </p:pic>
    </p:spTree>
    <p:extLst>
      <p:ext uri="{BB962C8B-B14F-4D97-AF65-F5344CB8AC3E}">
        <p14:creationId xmlns:p14="http://schemas.microsoft.com/office/powerpoint/2010/main" val="2450240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8000"/>
            <a:lum/>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80655" y="242454"/>
            <a:ext cx="9601200" cy="1246562"/>
          </a:xfrm>
        </p:spPr>
        <p:txBody>
          <a:bodyPr>
            <a:normAutofit/>
          </a:bodyPr>
          <a:lstStyle/>
          <a:p>
            <a:r>
              <a:rPr lang="en-IN" sz="3600" b="1" dirty="0"/>
              <a:t>Performing Unsupervised Learning</a:t>
            </a:r>
            <a:br>
              <a:rPr lang="en-IN" sz="3600" b="1" dirty="0"/>
            </a:br>
            <a:r>
              <a:rPr lang="en-IN" sz="3600" b="1" dirty="0"/>
              <a:t>using K-means Algorithm, P.C.A, SMOTE</a:t>
            </a:r>
          </a:p>
        </p:txBody>
      </p:sp>
      <p:pic>
        <p:nvPicPr>
          <p:cNvPr id="4" name="Content Placeholder 3"/>
          <p:cNvPicPr>
            <a:picLocks noGrp="1" noChangeAspect="1"/>
          </p:cNvPicPr>
          <p:nvPr>
            <p:ph idx="1"/>
          </p:nvPr>
        </p:nvPicPr>
        <p:blipFill>
          <a:blip r:embed="rId3"/>
          <a:stretch>
            <a:fillRect/>
          </a:stretch>
        </p:blipFill>
        <p:spPr>
          <a:xfrm>
            <a:off x="865044" y="1489017"/>
            <a:ext cx="5009283" cy="2127020"/>
          </a:xfrm>
          <a:prstGeom prst="rect">
            <a:avLst/>
          </a:prstGeom>
        </p:spPr>
      </p:pic>
      <p:sp>
        <p:nvSpPr>
          <p:cNvPr id="6" name="Rectangle 5"/>
          <p:cNvSpPr/>
          <p:nvPr/>
        </p:nvSpPr>
        <p:spPr>
          <a:xfrm>
            <a:off x="457200" y="5182666"/>
            <a:ext cx="7065818" cy="984372"/>
          </a:xfrm>
          <a:prstGeom prst="rect">
            <a:avLst/>
          </a:prstGeom>
        </p:spPr>
        <p:txBody>
          <a:bodyPr wrap="square">
            <a:spAutoFit/>
          </a:bodyPr>
          <a:lstStyle/>
          <a:p>
            <a:pPr marL="431165" marR="1235710" lvl="0" indent="0" algn="just" defTabSz="457200" rtl="0" eaLnBrk="1" fontAlgn="auto" latinLnBrk="0" hangingPunct="1">
              <a:lnSpc>
                <a:spcPct val="11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rPr>
              <a:t>From the comparison of original classes and k-means algorithm classes, it is observed that our algorithm is classifying correctly for most of the classes.</a:t>
            </a:r>
            <a:endPar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p:cNvSpPr txBox="1"/>
          <p:nvPr/>
        </p:nvSpPr>
        <p:spPr>
          <a:xfrm>
            <a:off x="1033031" y="3616036"/>
            <a:ext cx="500928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PCA after dropping all the null values:-</a:t>
            </a:r>
          </a:p>
        </p:txBody>
      </p:sp>
      <p:sp>
        <p:nvSpPr>
          <p:cNvPr id="8" name="TextBox 7"/>
          <p:cNvSpPr txBox="1"/>
          <p:nvPr/>
        </p:nvSpPr>
        <p:spPr>
          <a:xfrm>
            <a:off x="845994" y="4168654"/>
            <a:ext cx="5383356" cy="1200329"/>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We have observed that in both the cases, with the imputation of nulls or after dropping nulls,</a:t>
            </a:r>
            <a:r>
              <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P.C.A does not improve the scores.</a:t>
            </a:r>
            <a:endPar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IN" sz="1800" b="0" i="0" u="none" strike="noStrike" kern="1200" cap="none" spc="0" normalizeH="0" baseline="0" noProof="0" dirty="0">
              <a:ln>
                <a:noFill/>
              </a:ln>
              <a:solidFill>
                <a:prstClr val="black"/>
              </a:solidFill>
              <a:effectLst/>
              <a:uLnTx/>
              <a:uFillTx/>
              <a:latin typeface="Franklin Gothic Book"/>
              <a:ea typeface="+mn-ea"/>
              <a:cs typeface="+mn-cs"/>
            </a:endParaRPr>
          </a:p>
        </p:txBody>
      </p:sp>
      <p:sp>
        <p:nvSpPr>
          <p:cNvPr id="11" name="TextBox 10">
            <a:extLst>
              <a:ext uri="{FF2B5EF4-FFF2-40B4-BE49-F238E27FC236}">
                <a16:creationId xmlns:a16="http://schemas.microsoft.com/office/drawing/2014/main" id="{880489ED-ED09-4045-B6DF-EE9F6F119D39}"/>
              </a:ext>
            </a:extLst>
          </p:cNvPr>
          <p:cNvSpPr txBox="1"/>
          <p:nvPr/>
        </p:nvSpPr>
        <p:spPr>
          <a:xfrm>
            <a:off x="6441499" y="1536174"/>
            <a:ext cx="5653519" cy="4524315"/>
          </a:xfrm>
          <a:prstGeom prst="rect">
            <a:avLst/>
          </a:prstGeom>
          <a:noFill/>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SMOTE:</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prstClr val="black"/>
              </a:solidFill>
              <a:latin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prstClr val="black"/>
              </a:solidFill>
              <a:latin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prstClr val="black"/>
              </a:solidFill>
              <a:latin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solidFill>
                <a:prstClr val="black"/>
              </a:solidFill>
              <a:latin typeface="Times New Roman" panose="02020603050405020304" pitchFamily="18" charset="0"/>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However, in our domain we do not strive to treat the class imbalance as it is evident that the </a:t>
            </a:r>
            <a:r>
              <a:rPr kumimoji="0" lang="en-US" sz="18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gtd</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will have more terrorist activities and less events of other forms of crime.</a:t>
            </a:r>
            <a:endPar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a:t>
            </a:r>
            <a:endParaRPr kumimoji="0" lang="en-IN"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SMOTE might tamper the results by making both classes alike, which we don’t wish for in this Domain.</a:t>
            </a:r>
            <a:endParaRPr kumimoji="0" lang="en-IN" sz="18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13" name="Picture 12">
            <a:extLst>
              <a:ext uri="{FF2B5EF4-FFF2-40B4-BE49-F238E27FC236}">
                <a16:creationId xmlns:a16="http://schemas.microsoft.com/office/drawing/2014/main" id="{C5053909-EA8F-4A39-92EE-CF0AF17D2199}"/>
              </a:ext>
            </a:extLst>
          </p:cNvPr>
          <p:cNvPicPr>
            <a:picLocks noChangeAspect="1"/>
          </p:cNvPicPr>
          <p:nvPr/>
        </p:nvPicPr>
        <p:blipFill>
          <a:blip r:embed="rId4"/>
          <a:stretch>
            <a:fillRect/>
          </a:stretch>
        </p:blipFill>
        <p:spPr>
          <a:xfrm>
            <a:off x="6609486" y="1967345"/>
            <a:ext cx="5139169" cy="1856510"/>
          </a:xfrm>
          <a:prstGeom prst="rect">
            <a:avLst/>
          </a:prstGeom>
        </p:spPr>
      </p:pic>
    </p:spTree>
    <p:extLst>
      <p:ext uri="{BB962C8B-B14F-4D97-AF65-F5344CB8AC3E}">
        <p14:creationId xmlns:p14="http://schemas.microsoft.com/office/powerpoint/2010/main" val="12272616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4E4F09-4ADA-4295-9CC5-9E8595A373CD}"/>
              </a:ext>
            </a:extLst>
          </p:cNvPr>
          <p:cNvSpPr>
            <a:spLocks noGrp="1"/>
          </p:cNvSpPr>
          <p:nvPr>
            <p:ph sz="quarter" idx="13"/>
          </p:nvPr>
        </p:nvSpPr>
        <p:spPr>
          <a:xfrm>
            <a:off x="733665" y="-124691"/>
            <a:ext cx="11292080" cy="925890"/>
          </a:xfrm>
        </p:spPr>
        <p:txBody>
          <a:bodyPr>
            <a:normAutofit/>
          </a:bodyPr>
          <a:lstStyle/>
          <a:p>
            <a:pPr marL="0" indent="0" algn="ctr">
              <a:buNone/>
            </a:pPr>
            <a:r>
              <a:rPr lang="en-IN" sz="4000" dirty="0"/>
              <a:t>Recommendations</a:t>
            </a:r>
          </a:p>
        </p:txBody>
      </p:sp>
      <p:sp>
        <p:nvSpPr>
          <p:cNvPr id="7" name="TextBox 6">
            <a:extLst>
              <a:ext uri="{FF2B5EF4-FFF2-40B4-BE49-F238E27FC236}">
                <a16:creationId xmlns:a16="http://schemas.microsoft.com/office/drawing/2014/main" id="{D32FD7B3-847E-4B52-9BB8-6F15E80402AF}"/>
              </a:ext>
            </a:extLst>
          </p:cNvPr>
          <p:cNvSpPr txBox="1"/>
          <p:nvPr/>
        </p:nvSpPr>
        <p:spPr>
          <a:xfrm>
            <a:off x="733665" y="648799"/>
            <a:ext cx="11458335" cy="6358151"/>
          </a:xfrm>
          <a:prstGeom prst="rect">
            <a:avLst/>
          </a:prstGeom>
          <a:noFill/>
        </p:spPr>
        <p:txBody>
          <a:bodyPr wrap="square">
            <a:spAutoFit/>
          </a:bodyPr>
          <a:lstStyle/>
          <a:p>
            <a:pPr marL="742950" marR="708660" lvl="1" indent="-285750" algn="just">
              <a:lnSpc>
                <a:spcPct val="113000"/>
              </a:lnSpc>
              <a:spcAft>
                <a:spcPts val="800"/>
              </a:spcAft>
              <a:buSzPts val="1200"/>
              <a:buFont typeface="Symbol" panose="05050102010706020507" pitchFamily="18" charset="2"/>
              <a:buChar char=""/>
              <a:tabLst>
                <a:tab pos="762000" algn="l"/>
                <a:tab pos="762635" algn="l"/>
              </a:tabLst>
            </a:pPr>
            <a:r>
              <a:rPr lang="en-IN" sz="1600" b="1" dirty="0">
                <a:effectLst/>
                <a:latin typeface="Times New Roman" panose="02020603050405020304" pitchFamily="18" charset="0"/>
                <a:ea typeface="Symbol" panose="05050102010706020507" pitchFamily="18" charset="2"/>
                <a:cs typeface="Symbol" panose="05050102010706020507" pitchFamily="18" charset="2"/>
              </a:rPr>
              <a:t>Latitude and Longitude act as important parameters to decide if an attack in a particular region can be called terrorist or not.</a:t>
            </a:r>
            <a:endParaRPr lang="en-IN" sz="1600" b="1" dirty="0">
              <a:effectLst/>
              <a:latin typeface="Calibri" panose="020F0502020204030204" pitchFamily="34" charset="0"/>
              <a:ea typeface="Symbol" panose="05050102010706020507" pitchFamily="18" charset="2"/>
              <a:cs typeface="Symbol" panose="05050102010706020507" pitchFamily="18" charset="2"/>
            </a:endParaRPr>
          </a:p>
          <a:p>
            <a:pPr marL="742950" marR="708660" lvl="1" indent="-285750" algn="just">
              <a:lnSpc>
                <a:spcPct val="113000"/>
              </a:lnSpc>
              <a:spcAft>
                <a:spcPts val="800"/>
              </a:spcAft>
              <a:buSzPts val="1200"/>
              <a:buFont typeface="Symbol" panose="05050102010706020507" pitchFamily="18" charset="2"/>
              <a:buChar char=""/>
              <a:tabLst>
                <a:tab pos="762000" algn="l"/>
                <a:tab pos="762635" algn="l"/>
              </a:tabLst>
            </a:pPr>
            <a:r>
              <a:rPr lang="en-IN" sz="1600" b="1" dirty="0">
                <a:effectLst/>
                <a:latin typeface="Times New Roman" panose="02020603050405020304" pitchFamily="18" charset="0"/>
                <a:ea typeface="Symbol" panose="05050102010706020507" pitchFamily="18" charset="2"/>
                <a:cs typeface="Symbol" panose="05050102010706020507" pitchFamily="18" charset="2"/>
              </a:rPr>
              <a:t>Once we are aware of the Latitude and longitude of the regions that have a tendency of being attacked potentially, we can take the following steps:</a:t>
            </a:r>
            <a:endParaRPr lang="en-IN" sz="1600" b="1" dirty="0">
              <a:effectLst/>
              <a:latin typeface="Calibri" panose="020F0502020204030204" pitchFamily="34" charset="0"/>
              <a:ea typeface="Symbol" panose="05050102010706020507" pitchFamily="18" charset="2"/>
              <a:cs typeface="Symbol" panose="05050102010706020507" pitchFamily="18" charset="2"/>
            </a:endParaRPr>
          </a:p>
          <a:p>
            <a:pPr marL="342900" marR="708660" lvl="0" indent="-342900" algn="just">
              <a:lnSpc>
                <a:spcPct val="113000"/>
              </a:lnSpc>
              <a:spcAft>
                <a:spcPts val="800"/>
              </a:spcAft>
              <a:buFont typeface="+mj-lt"/>
              <a:buAutoNum type="arabicPeriod"/>
              <a:tabLst>
                <a:tab pos="762000" algn="l"/>
                <a:tab pos="762635" algn="l"/>
              </a:tabLs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Government can mark that area in the public map as a Red Alert and restrict public movement in that area.</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708660" lvl="0" indent="-342900" algn="just">
              <a:lnSpc>
                <a:spcPct val="113000"/>
              </a:lnSpc>
              <a:spcAft>
                <a:spcPts val="800"/>
              </a:spcAft>
              <a:buFont typeface="+mj-lt"/>
              <a:buAutoNum type="arabicPeriod"/>
              <a:tabLst>
                <a:tab pos="762000" algn="l"/>
                <a:tab pos="762635" algn="l"/>
              </a:tabLs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The administration can also increase surveillance in that area and have more cameras both hidden and visible so that even if the visible cameras are dismantled, the footages can still be recorded from the hidden ones, this in turn will leads to an arrest of the suspicious individuals.</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708660" lvl="0" indent="-342900" algn="just">
              <a:lnSpc>
                <a:spcPct val="113000"/>
              </a:lnSpc>
              <a:spcAft>
                <a:spcPts val="800"/>
              </a:spcAft>
              <a:buFont typeface="+mj-lt"/>
              <a:buAutoNum type="arabicPeriod"/>
              <a:tabLst>
                <a:tab pos="762000" algn="l"/>
                <a:tab pos="762635" algn="l"/>
              </a:tabLs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More security troops should be sent in that area in </a:t>
            </a:r>
            <a:r>
              <a:rPr lang="en-IN" sz="1600" b="1" i="0" dirty="0">
                <a:solidFill>
                  <a:srgbClr val="242729"/>
                </a:solidFill>
                <a:effectLst/>
                <a:latin typeface="Times New Roman" panose="02020603050405020304" pitchFamily="18" charset="0"/>
                <a:ea typeface="Calibri" panose="020F0502020204030204" pitchFamily="34" charset="0"/>
                <a:cs typeface="Times New Roman" panose="02020603050405020304" pitchFamily="18" charset="0"/>
              </a:rPr>
              <a:t>undercover form.</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marL="342900" marR="708660" lvl="0" indent="-342900" algn="just">
              <a:lnSpc>
                <a:spcPct val="113000"/>
              </a:lnSpc>
              <a:spcAft>
                <a:spcPts val="800"/>
              </a:spcAft>
              <a:buFont typeface="+mj-lt"/>
              <a:buAutoNum type="arabicPeriod"/>
              <a:tabLst>
                <a:tab pos="762000" algn="l"/>
                <a:tab pos="762635" algn="l"/>
              </a:tabLs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More hospitals and healthcare should be made available to individual’s in that area so that even if there is an attack despite the aforementioned steps, the risk of death can be reduced by proactive medical treatment and support.</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a:p>
            <a:pPr marL="742950" marR="708660" lvl="1" indent="-285750" algn="just">
              <a:lnSpc>
                <a:spcPct val="113000"/>
              </a:lnSpc>
              <a:spcAft>
                <a:spcPts val="800"/>
              </a:spcAft>
              <a:buSzPts val="1200"/>
              <a:buFont typeface="Symbol" panose="05050102010706020507" pitchFamily="18" charset="2"/>
              <a:buChar char=""/>
              <a:tabLst>
                <a:tab pos="762000" algn="l"/>
                <a:tab pos="762635" algn="l"/>
              </a:tabLst>
            </a:pPr>
            <a:r>
              <a:rPr lang="en-IN" sz="1600" b="1" dirty="0">
                <a:effectLst/>
                <a:latin typeface="Times New Roman" panose="02020603050405020304" pitchFamily="18" charset="0"/>
                <a:ea typeface="Symbol" panose="05050102010706020507" pitchFamily="18" charset="2"/>
                <a:cs typeface="Symbol" panose="05050102010706020507" pitchFamily="18" charset="2"/>
              </a:rPr>
              <a:t>Number of perpetrators captured is another parameter of great significance as shown by the model. Reason being, if the perpetrator is captured, it can be known clearly about the motive of attack and whether or not it meets the three criterions to call them terrorist. If it is terrorist, then the intelligence bureau can launch further investigations to find out what groups or countries are responsible for this.</a:t>
            </a:r>
            <a:endParaRPr lang="en-IN" sz="1600" b="1" dirty="0">
              <a:effectLst/>
              <a:latin typeface="Calibri" panose="020F0502020204030204" pitchFamily="34" charset="0"/>
              <a:ea typeface="Symbol" panose="05050102010706020507" pitchFamily="18" charset="2"/>
              <a:cs typeface="Symbol" panose="05050102010706020507" pitchFamily="18" charset="2"/>
            </a:endParaRPr>
          </a:p>
          <a:p>
            <a:pPr marL="742950" marR="708660" lvl="1" indent="-285750" algn="just">
              <a:lnSpc>
                <a:spcPct val="113000"/>
              </a:lnSpc>
              <a:spcAft>
                <a:spcPts val="800"/>
              </a:spcAft>
              <a:buSzPts val="1200"/>
              <a:buFont typeface="Symbol" panose="05050102010706020507" pitchFamily="18" charset="2"/>
              <a:buChar char=""/>
              <a:tabLst>
                <a:tab pos="762000" algn="l"/>
                <a:tab pos="762635" algn="l"/>
              </a:tabLst>
            </a:pPr>
            <a:r>
              <a:rPr lang="en-IN" sz="1600" b="1" dirty="0">
                <a:effectLst/>
                <a:latin typeface="Times New Roman" panose="02020603050405020304" pitchFamily="18" charset="0"/>
                <a:ea typeface="Symbol" panose="05050102010706020507" pitchFamily="18" charset="2"/>
                <a:cs typeface="Symbol" panose="05050102010706020507" pitchFamily="18" charset="2"/>
              </a:rPr>
              <a:t>Direct economic advantage or the Risk Mitigation done by the model: Property damage is another significant feature identified by our model . </a:t>
            </a: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This implies that the latitude and longitude where there are frequent property damages and the areas in the vicinity of it can be annually insured by the government for the property damage </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 minimize, monitor, and control the probability or impact of unfortunate events or to maximize the realization of opportunities.</a:t>
            </a:r>
            <a:endParaRPr lang="en-IN" sz="1600"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05610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3FCE7-5B34-4766-860B-6DD6362FD6AF}"/>
              </a:ext>
            </a:extLst>
          </p:cNvPr>
          <p:cNvSpPr>
            <a:spLocks noGrp="1"/>
          </p:cNvSpPr>
          <p:nvPr>
            <p:ph type="title"/>
          </p:nvPr>
        </p:nvSpPr>
        <p:spPr>
          <a:xfrm>
            <a:off x="1371600" y="2147455"/>
            <a:ext cx="9601200" cy="3713017"/>
          </a:xfrm>
        </p:spPr>
        <p:txBody>
          <a:bodyPr>
            <a:normAutofit/>
          </a:bodyPr>
          <a:lstStyle/>
          <a:p>
            <a:pPr algn="ctr"/>
            <a:r>
              <a:rPr lang="en-IN" sz="8000" dirty="0"/>
              <a:t>Thankyou</a:t>
            </a:r>
          </a:p>
        </p:txBody>
      </p:sp>
    </p:spTree>
    <p:extLst>
      <p:ext uri="{BB962C8B-B14F-4D97-AF65-F5344CB8AC3E}">
        <p14:creationId xmlns:p14="http://schemas.microsoft.com/office/powerpoint/2010/main" val="344001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535E3-E8FF-4105-AA03-ED62732786F7}"/>
              </a:ext>
            </a:extLst>
          </p:cNvPr>
          <p:cNvSpPr>
            <a:spLocks noGrp="1"/>
          </p:cNvSpPr>
          <p:nvPr>
            <p:ph type="title"/>
          </p:nvPr>
        </p:nvSpPr>
        <p:spPr>
          <a:xfrm>
            <a:off x="1371600" y="119270"/>
            <a:ext cx="9601200" cy="702365"/>
          </a:xfrm>
        </p:spPr>
        <p:txBody>
          <a:bodyPr>
            <a:normAutofit fontScale="90000"/>
          </a:bodyPr>
          <a:lstStyle/>
          <a:p>
            <a:pPr algn="ctr"/>
            <a:r>
              <a:rPr lang="en-IN" dirty="0"/>
              <a:t>Introduction to the Data ,Problem statement</a:t>
            </a:r>
          </a:p>
        </p:txBody>
      </p:sp>
      <p:sp>
        <p:nvSpPr>
          <p:cNvPr id="3" name="Content Placeholder 2">
            <a:extLst>
              <a:ext uri="{FF2B5EF4-FFF2-40B4-BE49-F238E27FC236}">
                <a16:creationId xmlns:a16="http://schemas.microsoft.com/office/drawing/2014/main" id="{0916DFCD-308E-45C6-8E50-4923C8863A91}"/>
              </a:ext>
            </a:extLst>
          </p:cNvPr>
          <p:cNvSpPr>
            <a:spLocks noGrp="1"/>
          </p:cNvSpPr>
          <p:nvPr>
            <p:ph sz="half" idx="1"/>
          </p:nvPr>
        </p:nvSpPr>
        <p:spPr>
          <a:xfrm>
            <a:off x="742122" y="821636"/>
            <a:ext cx="11264347" cy="5917094"/>
          </a:xfrm>
        </p:spPr>
        <p:txBody>
          <a:bodyPr>
            <a:normAutofit/>
          </a:bodyPr>
          <a:lstStyle/>
          <a:p>
            <a:pPr marL="0" indent="0">
              <a:buNone/>
            </a:pPr>
            <a:r>
              <a:rPr lang="en-US" sz="1800" b="1" dirty="0">
                <a:solidFill>
                  <a:schemeClr val="tx1"/>
                </a:solidFill>
                <a:latin typeface="Times New Roman" panose="02020603050405020304" pitchFamily="18" charset="0"/>
                <a:ea typeface="Times New Roman" panose="02020603050405020304" pitchFamily="18" charset="0"/>
              </a:rPr>
              <a:t>Dataset:</a:t>
            </a: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The Global Terrorism Database (GTD) is a database of incidents of attacks from 1970 onwards. As of July 2017, the list extended through 2016, with an incomplete data of 1993 due to issues with that year.</a:t>
            </a:r>
          </a:p>
          <a:p>
            <a:pPr marL="0" indent="0">
              <a:buNone/>
            </a:pPr>
            <a:r>
              <a:rPr lang="en-US" sz="1800" b="1" dirty="0">
                <a:solidFill>
                  <a:schemeClr val="tx1"/>
                </a:solidFill>
                <a:latin typeface="Times New Roman" panose="02020603050405020304" pitchFamily="18" charset="0"/>
                <a:ea typeface="Times New Roman" panose="02020603050405020304" pitchFamily="18" charset="0"/>
              </a:rPr>
              <a:t>Domain : </a:t>
            </a:r>
            <a:r>
              <a:rPr lang="en-US" sz="1800" b="1" dirty="0">
                <a:solidFill>
                  <a:schemeClr val="tx1">
                    <a:lumMod val="75000"/>
                    <a:lumOff val="25000"/>
                  </a:schemeClr>
                </a:solidFill>
                <a:latin typeface="Times New Roman" panose="02020603050405020304" pitchFamily="18" charset="0"/>
                <a:ea typeface="Times New Roman" panose="02020603050405020304" pitchFamily="18" charset="0"/>
              </a:rPr>
              <a:t>Crime</a:t>
            </a:r>
          </a:p>
          <a:p>
            <a:pPr marL="0" indent="0">
              <a:buNone/>
            </a:pPr>
            <a:r>
              <a:rPr lang="en-IN" sz="1800" b="1" dirty="0">
                <a:latin typeface="Times New Roman" panose="02020603050405020304" pitchFamily="18" charset="0"/>
                <a:cs typeface="Times New Roman" panose="02020603050405020304" pitchFamily="18" charset="0"/>
              </a:rPr>
              <a:t>Objective: </a:t>
            </a: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This research is conducted in order to determine if an event in the Global terrorism Database can be classified as exclusively terrorist as per the global norms or other forms of crime.</a:t>
            </a:r>
          </a:p>
          <a:p>
            <a:pPr marL="0" indent="0">
              <a:buNone/>
            </a:pPr>
            <a:r>
              <a:rPr lang="en-IN" sz="1800" b="1"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Target/Dependent Variable:</a:t>
            </a:r>
            <a:r>
              <a:rPr lang="en-IN" sz="1800" b="1" cap="none" dirty="0">
                <a:solidFill>
                  <a:schemeClr val="tx1">
                    <a:lumMod val="85000"/>
                    <a:lumOff val="15000"/>
                  </a:schemeClr>
                </a:solidFill>
                <a:latin typeface="Times New Roman" panose="02020603050405020304" pitchFamily="18" charset="0"/>
                <a:ea typeface="Times New Roman" panose="02020603050405020304" pitchFamily="18" charset="0"/>
                <a:cs typeface="Times New Roman" panose="02020603050405020304" pitchFamily="18" charset="0"/>
              </a:rPr>
              <a:t>’</a:t>
            </a:r>
            <a:r>
              <a:rPr lang="en-IN" sz="1800" b="1" cap="none" dirty="0" err="1">
                <a:solidFill>
                  <a:schemeClr val="tx1">
                    <a:lumMod val="85000"/>
                    <a:lumOff val="15000"/>
                  </a:schemeClr>
                </a:solidFill>
                <a:latin typeface="Times New Roman" panose="02020603050405020304" pitchFamily="18" charset="0"/>
                <a:ea typeface="Times New Roman" panose="02020603050405020304" pitchFamily="18" charset="0"/>
                <a:cs typeface="Times New Roman" panose="02020603050405020304" pitchFamily="18" charset="0"/>
              </a:rPr>
              <a:t>Doubterr</a:t>
            </a:r>
            <a:r>
              <a:rPr lang="en-IN" sz="1800" b="1" cap="none" dirty="0">
                <a:solidFill>
                  <a:schemeClr val="tx1">
                    <a:lumMod val="85000"/>
                    <a:lumOff val="15000"/>
                  </a:schemeClr>
                </a:solidFill>
                <a:latin typeface="Times New Roman" panose="02020603050405020304" pitchFamily="18" charset="0"/>
                <a:ea typeface="Times New Roman" panose="02020603050405020304" pitchFamily="18" charset="0"/>
                <a:cs typeface="Times New Roman" panose="02020603050405020304" pitchFamily="18" charset="0"/>
              </a:rPr>
              <a:t>’-Doubt terrorism proper(0: Activity is confirmed terrorist,1:Activity comes under other forms of crime)</a:t>
            </a:r>
          </a:p>
          <a:p>
            <a:pPr marL="0" indent="0">
              <a:buNone/>
            </a:pPr>
            <a:r>
              <a:rPr lang="en-IN" sz="1800" b="1" dirty="0">
                <a:latin typeface="Times New Roman" panose="02020603050405020304" pitchFamily="18" charset="0"/>
                <a:cs typeface="Times New Roman" panose="02020603050405020304" pitchFamily="18" charset="0"/>
              </a:rPr>
              <a:t>Shape: </a:t>
            </a: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The Global Terrorism database has 181691 rows and 135 Columns.</a:t>
            </a:r>
          </a:p>
          <a:p>
            <a:pPr marL="0" indent="0">
              <a:buNone/>
            </a:pPr>
            <a:r>
              <a:rPr lang="en-IN" sz="1800" b="1" dirty="0">
                <a:latin typeface="Times New Roman" panose="02020603050405020304" pitchFamily="18" charset="0"/>
                <a:cs typeface="Times New Roman" panose="02020603050405020304" pitchFamily="18" charset="0"/>
              </a:rPr>
              <a:t>Techniques: </a:t>
            </a:r>
            <a:r>
              <a:rPr lang="en-IN" sz="1800" b="1" dirty="0">
                <a:solidFill>
                  <a:schemeClr val="tx1">
                    <a:lumMod val="85000"/>
                    <a:lumOff val="15000"/>
                  </a:schemeClr>
                </a:solidFill>
                <a:latin typeface="Times New Roman" panose="02020603050405020304" pitchFamily="18" charset="0"/>
                <a:cs typeface="Times New Roman" panose="02020603050405020304" pitchFamily="18" charset="0"/>
              </a:rPr>
              <a:t>Supervised Learning Classification, Unsupervised Learning</a:t>
            </a:r>
            <a:r>
              <a:rPr lang="en-IN" sz="1800" b="1" dirty="0">
                <a:latin typeface="Times New Roman" panose="02020603050405020304" pitchFamily="18" charset="0"/>
                <a:cs typeface="Times New Roman" panose="02020603050405020304" pitchFamily="18" charset="0"/>
              </a:rPr>
              <a:t>.</a:t>
            </a:r>
          </a:p>
          <a:p>
            <a:pPr>
              <a:buFont typeface="Wingdings" panose="05000000000000000000" pitchFamily="2" charset="2"/>
              <a:buChar char="§"/>
            </a:pPr>
            <a:r>
              <a:rPr lang="en-IN" sz="1800" b="1" dirty="0">
                <a:latin typeface="Times New Roman" panose="02020603050405020304" pitchFamily="18" charset="0"/>
                <a:cs typeface="Times New Roman" panose="02020603050405020304" pitchFamily="18" charset="0"/>
              </a:rPr>
              <a:t>Background &amp; need for study</a:t>
            </a:r>
          </a:p>
          <a:p>
            <a:pPr>
              <a:buFont typeface="Wingdings" panose="05000000000000000000" pitchFamily="2" charset="2"/>
              <a:buChar char="§"/>
            </a:pPr>
            <a:r>
              <a:rPr lang="en-IN" sz="1800" b="1" dirty="0">
                <a:latin typeface="Times New Roman" panose="02020603050405020304" pitchFamily="18" charset="0"/>
                <a:cs typeface="Times New Roman" panose="02020603050405020304" pitchFamily="18" charset="0"/>
              </a:rPr>
              <a:t>Scope &amp; Objectives</a:t>
            </a:r>
            <a:endParaRPr lang="en-US" sz="1800" b="1"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1800" b="1" cap="none" dirty="0">
                <a:solidFill>
                  <a:schemeClr val="tx1"/>
                </a:solidFill>
                <a:latin typeface="Times New Roman" panose="02020603050405020304" pitchFamily="18" charset="0"/>
                <a:ea typeface="Times New Roman" panose="02020603050405020304" pitchFamily="18" charset="0"/>
              </a:rPr>
              <a:t>P</a:t>
            </a:r>
            <a:r>
              <a:rPr lang="en-US" sz="1800" b="1" cap="none" dirty="0">
                <a:solidFill>
                  <a:schemeClr val="tx1"/>
                </a:solidFill>
                <a:effectLst/>
                <a:latin typeface="Times New Roman" panose="02020603050405020304" pitchFamily="18" charset="0"/>
                <a:ea typeface="Times New Roman" panose="02020603050405020304" pitchFamily="18" charset="0"/>
              </a:rPr>
              <a:t>roject justification</a:t>
            </a:r>
          </a:p>
          <a:p>
            <a:pPr>
              <a:buFont typeface="Wingdings" panose="05000000000000000000" pitchFamily="2" charset="2"/>
              <a:buChar char="§"/>
            </a:pPr>
            <a:r>
              <a:rPr lang="en-US" sz="1800" b="1" cap="none" dirty="0">
                <a:solidFill>
                  <a:schemeClr val="tx1"/>
                </a:solidFill>
                <a:latin typeface="Times New Roman" panose="02020603050405020304" pitchFamily="18" charset="0"/>
                <a:ea typeface="Times New Roman" panose="02020603050405020304" pitchFamily="18" charset="0"/>
              </a:rPr>
              <a:t>Academic value</a:t>
            </a:r>
          </a:p>
          <a:p>
            <a:pPr>
              <a:buFont typeface="Wingdings" panose="05000000000000000000" pitchFamily="2" charset="2"/>
              <a:buChar char="§"/>
            </a:pPr>
            <a:r>
              <a:rPr lang="en-US" sz="1800" b="1" cap="none" dirty="0">
                <a:solidFill>
                  <a:schemeClr val="tx1"/>
                </a:solidFill>
                <a:latin typeface="Times New Roman" panose="02020603050405020304" pitchFamily="18" charset="0"/>
                <a:ea typeface="Times New Roman" panose="02020603050405020304" pitchFamily="18" charset="0"/>
              </a:rPr>
              <a:t>S</a:t>
            </a:r>
            <a:r>
              <a:rPr lang="en-US" sz="1800" b="1" cap="none" dirty="0">
                <a:solidFill>
                  <a:schemeClr val="tx1"/>
                </a:solidFill>
                <a:effectLst/>
                <a:latin typeface="Times New Roman" panose="02020603050405020304" pitchFamily="18" charset="0"/>
                <a:ea typeface="Times New Roman" panose="02020603050405020304" pitchFamily="18" charset="0"/>
              </a:rPr>
              <a:t>ocial value</a:t>
            </a:r>
          </a:p>
          <a:p>
            <a:pPr>
              <a:buFont typeface="Wingdings" panose="05000000000000000000" pitchFamily="2" charset="2"/>
              <a:buChar char="§"/>
            </a:pPr>
            <a:r>
              <a:rPr lang="en-US" sz="1800" b="1" cap="none" dirty="0">
                <a:solidFill>
                  <a:schemeClr val="tx1"/>
                </a:solidFill>
                <a:latin typeface="Times New Roman" panose="02020603050405020304" pitchFamily="18" charset="0"/>
                <a:ea typeface="Times New Roman" panose="02020603050405020304" pitchFamily="18" charset="0"/>
              </a:rPr>
              <a:t>Complexity involved</a:t>
            </a:r>
            <a:endParaRPr lang="en-US" sz="2000" cap="none" dirty="0">
              <a:solidFill>
                <a:srgbClr val="002060"/>
              </a:solidFill>
              <a:effectLst/>
              <a:latin typeface="Times New Roman" panose="02020603050405020304" pitchFamily="18" charset="0"/>
              <a:ea typeface="Times New Roman" panose="02020603050405020304" pitchFamily="18" charset="0"/>
            </a:endParaRPr>
          </a:p>
          <a:p>
            <a:endParaRPr lang="en-IN" sz="2000" dirty="0"/>
          </a:p>
        </p:txBody>
      </p:sp>
      <p:pic>
        <p:nvPicPr>
          <p:cNvPr id="4" name="Picture 3">
            <a:extLst>
              <a:ext uri="{FF2B5EF4-FFF2-40B4-BE49-F238E27FC236}">
                <a16:creationId xmlns:a16="http://schemas.microsoft.com/office/drawing/2014/main" id="{AB74B128-A0C5-434A-AE03-445CD31F67E5}"/>
              </a:ext>
            </a:extLst>
          </p:cNvPr>
          <p:cNvPicPr/>
          <p:nvPr/>
        </p:nvPicPr>
        <p:blipFill>
          <a:blip r:embed="rId3"/>
          <a:stretch>
            <a:fillRect/>
          </a:stretch>
        </p:blipFill>
        <p:spPr>
          <a:xfrm>
            <a:off x="7076660" y="3935896"/>
            <a:ext cx="5115339" cy="2922104"/>
          </a:xfrm>
          <a:prstGeom prst="rect">
            <a:avLst/>
          </a:prstGeom>
        </p:spPr>
      </p:pic>
    </p:spTree>
    <p:extLst>
      <p:ext uri="{BB962C8B-B14F-4D97-AF65-F5344CB8AC3E}">
        <p14:creationId xmlns:p14="http://schemas.microsoft.com/office/powerpoint/2010/main" val="120919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1000"/>
                                        <p:tgtEl>
                                          <p:spTgt spid="3">
                                            <p:txEl>
                                              <p:pRg st="4" end="4"/>
                                            </p:txEl>
                                          </p:spTgt>
                                        </p:tgtEl>
                                      </p:cBhvr>
                                    </p:animEffect>
                                    <p:anim calcmode="lin" valueType="num">
                                      <p:cBhvr>
                                        <p:cTn id="3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1000"/>
                                        <p:tgtEl>
                                          <p:spTgt spid="3">
                                            <p:txEl>
                                              <p:pRg st="7" end="7"/>
                                            </p:txEl>
                                          </p:spTgt>
                                        </p:tgtEl>
                                      </p:cBhvr>
                                    </p:animEffect>
                                    <p:anim calcmode="lin" valueType="num">
                                      <p:cBhvr>
                                        <p:cTn id="4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1000"/>
                                        <p:tgtEl>
                                          <p:spTgt spid="3">
                                            <p:txEl>
                                              <p:pRg st="8" end="8"/>
                                            </p:txEl>
                                          </p:spTgt>
                                        </p:tgtEl>
                                      </p:cBhvr>
                                    </p:animEffect>
                                    <p:anim calcmode="lin" valueType="num">
                                      <p:cBhvr>
                                        <p:cTn id="5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4"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1000"/>
                                        <p:tgtEl>
                                          <p:spTgt spid="3">
                                            <p:txEl>
                                              <p:pRg st="9" end="9"/>
                                            </p:txEl>
                                          </p:spTgt>
                                        </p:tgtEl>
                                      </p:cBhvr>
                                    </p:animEffect>
                                    <p:anim calcmode="lin" valueType="num">
                                      <p:cBhvr>
                                        <p:cTn id="5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9" dur="1000" fill="hold"/>
                                        <p:tgtEl>
                                          <p:spTgt spid="3">
                                            <p:txEl>
                                              <p:pRg st="9" end="9"/>
                                            </p:txEl>
                                          </p:spTgt>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1000"/>
                                        <p:tgtEl>
                                          <p:spTgt spid="3">
                                            <p:txEl>
                                              <p:pRg st="10" end="10"/>
                                            </p:txEl>
                                          </p:spTgt>
                                        </p:tgtEl>
                                      </p:cBhvr>
                                    </p:animEffect>
                                    <p:anim calcmode="lin" valueType="num">
                                      <p:cBhvr>
                                        <p:cTn id="63"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4" dur="1000" fill="hold"/>
                                        <p:tgtEl>
                                          <p:spTgt spid="3">
                                            <p:txEl>
                                              <p:pRg st="10" end="10"/>
                                            </p:txEl>
                                          </p:spTgt>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1000"/>
                                        <p:tgtEl>
                                          <p:spTgt spid="3">
                                            <p:txEl>
                                              <p:pRg st="11" end="11"/>
                                            </p:txEl>
                                          </p:spTgt>
                                        </p:tgtEl>
                                      </p:cBhvr>
                                    </p:animEffect>
                                    <p:anim calcmode="lin" valueType="num">
                                      <p:cBhvr>
                                        <p:cTn id="68"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BD60A-C364-4A29-9BE9-B2C2746FC280}"/>
              </a:ext>
            </a:extLst>
          </p:cNvPr>
          <p:cNvSpPr>
            <a:spLocks noGrp="1"/>
          </p:cNvSpPr>
          <p:nvPr>
            <p:ph type="title"/>
          </p:nvPr>
        </p:nvSpPr>
        <p:spPr>
          <a:xfrm>
            <a:off x="1981200" y="0"/>
            <a:ext cx="9601200" cy="942109"/>
          </a:xfrm>
        </p:spPr>
        <p:txBody>
          <a:bodyPr>
            <a:normAutofit/>
          </a:bodyPr>
          <a:lstStyle/>
          <a:p>
            <a:r>
              <a:rPr lang="en-IN" dirty="0"/>
              <a:t>Data Dictionary and Data Cleaning</a:t>
            </a:r>
          </a:p>
        </p:txBody>
      </p:sp>
      <p:sp>
        <p:nvSpPr>
          <p:cNvPr id="3" name="Content Placeholder 2">
            <a:extLst>
              <a:ext uri="{FF2B5EF4-FFF2-40B4-BE49-F238E27FC236}">
                <a16:creationId xmlns:a16="http://schemas.microsoft.com/office/drawing/2014/main" id="{BBA6AA58-78D5-4773-B5F2-5313B2CB94A9}"/>
              </a:ext>
            </a:extLst>
          </p:cNvPr>
          <p:cNvSpPr>
            <a:spLocks noGrp="1"/>
          </p:cNvSpPr>
          <p:nvPr>
            <p:ph sz="half" idx="1"/>
          </p:nvPr>
        </p:nvSpPr>
        <p:spPr>
          <a:xfrm>
            <a:off x="803564" y="706583"/>
            <a:ext cx="11263745" cy="6151418"/>
          </a:xfrm>
        </p:spPr>
        <p:txBody>
          <a:bodyPr>
            <a:normAutofit/>
          </a:bodyPr>
          <a:lstStyle/>
          <a:p>
            <a:pPr>
              <a:buFont typeface="Wingdings" panose="05000000000000000000" pitchFamily="2" charset="2"/>
              <a:buChar char="§"/>
            </a:pPr>
            <a:r>
              <a:rPr lang="en-IN" sz="1800" b="1" cap="none" dirty="0">
                <a:solidFill>
                  <a:schemeClr val="tx1"/>
                </a:solidFill>
                <a:latin typeface="Times New Roman" panose="02020603050405020304" pitchFamily="18" charset="0"/>
                <a:cs typeface="Times New Roman" panose="02020603050405020304" pitchFamily="18" charset="0"/>
              </a:rPr>
              <a:t>Data Dictionary : </a:t>
            </a:r>
            <a:r>
              <a:rPr lang="en-IN" sz="1800" b="1"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Variables: &gt;100 variables on location, tactics, perpetrators, targets, and outcomes </a:t>
            </a:r>
          </a:p>
          <a:p>
            <a:pPr marL="0" indent="0">
              <a:buNone/>
            </a:pPr>
            <a:r>
              <a:rPr lang="en-IN" sz="1800" b="1"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1.Geography:</a:t>
            </a:r>
            <a:r>
              <a:rPr lang="en-IN" sz="1800" b="1" spc="-20"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Worldwide          2. </a:t>
            </a:r>
            <a:r>
              <a:rPr lang="en-IN" sz="1800" b="1"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Unit of Analysis: Attacks           3.Source: START(National Consortium , U.S)</a:t>
            </a:r>
          </a:p>
          <a:p>
            <a:pPr marL="0" indent="0">
              <a:buNone/>
            </a:pPr>
            <a:endParaRPr lang="en-IN" sz="800" b="1"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IN" sz="1800" b="1"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Variable Categorisation :</a:t>
            </a:r>
            <a:r>
              <a:rPr lang="en-IN" sz="1800" b="1" dirty="0">
                <a:solidFill>
                  <a:schemeClr val="tx1">
                    <a:lumMod val="85000"/>
                    <a:lumOff val="15000"/>
                  </a:schemeClr>
                </a:solidFill>
                <a:effectLst/>
                <a:latin typeface="Times New Roman" panose="02020603050405020304" pitchFamily="18" charset="0"/>
                <a:ea typeface="Calibri" panose="020F0502020204030204" pitchFamily="34" charset="0"/>
              </a:rPr>
              <a:t>58 Object Columns or Categorical columns,55 float columns and 22 integer columns.</a:t>
            </a:r>
            <a:endParaRPr lang="en-IN" sz="800" b="1" dirty="0">
              <a:solidFill>
                <a:schemeClr val="tx1">
                  <a:lumMod val="85000"/>
                  <a:lumOff val="15000"/>
                </a:schemeClr>
              </a:solidFill>
              <a:effectLst/>
              <a:latin typeface="Times New Roman" panose="02020603050405020304" pitchFamily="18" charset="0"/>
              <a:ea typeface="Calibri" panose="020F0502020204030204" pitchFamily="34" charset="0"/>
            </a:endParaRPr>
          </a:p>
          <a:p>
            <a:pPr>
              <a:buFont typeface="Wingdings" panose="05000000000000000000" pitchFamily="2" charset="2"/>
              <a:buChar char="§"/>
            </a:pPr>
            <a:endParaRPr lang="en-IN" sz="800" b="1"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IN" sz="1800" b="1"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Missing/Null values in the data and their treatment</a:t>
            </a:r>
          </a:p>
          <a:p>
            <a:pPr>
              <a:buFont typeface="Wingdings" panose="05000000000000000000" pitchFamily="2" charset="2"/>
              <a:buChar char="§"/>
            </a:pPr>
            <a:r>
              <a:rPr lang="en-IN" sz="1800" b="1"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Presence of Outliers in the Data</a:t>
            </a:r>
          </a:p>
          <a:p>
            <a:pPr marL="0" indent="0">
              <a:buNone/>
            </a:pPr>
            <a:r>
              <a:rPr lang="en-IN" sz="1800" b="1" dirty="0">
                <a:solidFill>
                  <a:schemeClr val="tx1">
                    <a:lumMod val="85000"/>
                    <a:lumOff val="15000"/>
                  </a:schemeClr>
                </a:solidFill>
                <a:effectLst/>
                <a:latin typeface="Times New Roman" panose="02020603050405020304" pitchFamily="18" charset="0"/>
                <a:ea typeface="Calibri" panose="020F0502020204030204" pitchFamily="34" charset="0"/>
              </a:rPr>
              <a:t>latitude, longitude, number of perpetrators captured, number of kills, number of people/terrorists wounded has outliers, we must be accepting the outlier's as they are the important events that recorded extreme values in deaths and the number of wounded individuals</a:t>
            </a:r>
            <a:r>
              <a:rPr lang="en-IN" sz="1800" dirty="0">
                <a:effectLst/>
                <a:latin typeface="Times New Roman" panose="02020603050405020304" pitchFamily="18" charset="0"/>
                <a:ea typeface="Calibri" panose="020F0502020204030204" pitchFamily="34" charset="0"/>
              </a:rPr>
              <a:t>. </a:t>
            </a:r>
            <a:endParaRPr lang="en-IN" sz="1800" b="1"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IN" b="1" cap="none" dirty="0">
              <a:solidFill>
                <a:schemeClr val="tx1"/>
              </a:solidFill>
              <a:latin typeface="Times New Roman" panose="02020603050405020304" pitchFamily="18" charset="0"/>
              <a:cs typeface="Times New Roman" panose="02020603050405020304" pitchFamily="18" charset="0"/>
            </a:endParaRPr>
          </a:p>
        </p:txBody>
      </p:sp>
      <p:pic>
        <p:nvPicPr>
          <p:cNvPr id="12" name="image5.png">
            <a:extLst>
              <a:ext uri="{FF2B5EF4-FFF2-40B4-BE49-F238E27FC236}">
                <a16:creationId xmlns:a16="http://schemas.microsoft.com/office/drawing/2014/main" id="{DEB42F10-6EF9-4D5D-8083-53601B58B694}"/>
              </a:ext>
            </a:extLst>
          </p:cNvPr>
          <p:cNvPicPr/>
          <p:nvPr/>
        </p:nvPicPr>
        <p:blipFill>
          <a:blip r:embed="rId3" cstate="print"/>
          <a:stretch>
            <a:fillRect/>
          </a:stretch>
        </p:blipFill>
        <p:spPr>
          <a:xfrm>
            <a:off x="6096000" y="4211780"/>
            <a:ext cx="6095999" cy="2479965"/>
          </a:xfrm>
          <a:prstGeom prst="rect">
            <a:avLst/>
          </a:prstGeom>
        </p:spPr>
      </p:pic>
      <p:pic>
        <p:nvPicPr>
          <p:cNvPr id="13" name="Picture 12">
            <a:extLst>
              <a:ext uri="{FF2B5EF4-FFF2-40B4-BE49-F238E27FC236}">
                <a16:creationId xmlns:a16="http://schemas.microsoft.com/office/drawing/2014/main" id="{1DB943CF-4CFD-4AB1-85E0-C51F8042996D}"/>
              </a:ext>
            </a:extLst>
          </p:cNvPr>
          <p:cNvPicPr/>
          <p:nvPr/>
        </p:nvPicPr>
        <p:blipFill>
          <a:blip r:embed="rId4"/>
          <a:stretch>
            <a:fillRect/>
          </a:stretch>
        </p:blipFill>
        <p:spPr>
          <a:xfrm>
            <a:off x="803564" y="4211780"/>
            <a:ext cx="5292436" cy="2479965"/>
          </a:xfrm>
          <a:prstGeom prst="rect">
            <a:avLst/>
          </a:prstGeom>
        </p:spPr>
      </p:pic>
    </p:spTree>
    <p:extLst>
      <p:ext uri="{BB962C8B-B14F-4D97-AF65-F5344CB8AC3E}">
        <p14:creationId xmlns:p14="http://schemas.microsoft.com/office/powerpoint/2010/main" val="3018004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par>
                                <p:cTn id="15" presetID="22" presetClass="entr" presetSubtype="4"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wipe(down)">
                                      <p:cBhvr>
                                        <p:cTn id="20" dur="500"/>
                                        <p:tgtEl>
                                          <p:spTgt spid="3">
                                            <p:txEl>
                                              <p:pRg st="5" end="5"/>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down)">
                                      <p:cBhvr>
                                        <p:cTn id="23" dur="500"/>
                                        <p:tgtEl>
                                          <p:spTgt spid="3">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41DB4-2DF0-417B-8B9F-F86CFA4B3403}"/>
              </a:ext>
            </a:extLst>
          </p:cNvPr>
          <p:cNvSpPr>
            <a:spLocks noGrp="1"/>
          </p:cNvSpPr>
          <p:nvPr>
            <p:ph type="title"/>
          </p:nvPr>
        </p:nvSpPr>
        <p:spPr>
          <a:xfrm>
            <a:off x="1371600" y="0"/>
            <a:ext cx="9601200" cy="618517"/>
          </a:xfrm>
        </p:spPr>
        <p:txBody>
          <a:bodyPr>
            <a:normAutofit fontScale="90000"/>
          </a:bodyPr>
          <a:lstStyle/>
          <a:p>
            <a:pPr algn="ctr"/>
            <a:r>
              <a:rPr lang="en-IN" dirty="0"/>
              <a:t>Exploratory Data Analysis</a:t>
            </a:r>
          </a:p>
        </p:txBody>
      </p:sp>
      <p:sp>
        <p:nvSpPr>
          <p:cNvPr id="3" name="Content Placeholder 2">
            <a:extLst>
              <a:ext uri="{FF2B5EF4-FFF2-40B4-BE49-F238E27FC236}">
                <a16:creationId xmlns:a16="http://schemas.microsoft.com/office/drawing/2014/main" id="{E3C4A32A-3E2A-410B-97E0-1ED5ABB0EB94}"/>
              </a:ext>
            </a:extLst>
          </p:cNvPr>
          <p:cNvSpPr>
            <a:spLocks noGrp="1"/>
          </p:cNvSpPr>
          <p:nvPr>
            <p:ph sz="half" idx="1"/>
          </p:nvPr>
        </p:nvSpPr>
        <p:spPr>
          <a:xfrm>
            <a:off x="720437" y="618518"/>
            <a:ext cx="5735782" cy="2763724"/>
          </a:xfrm>
        </p:spPr>
        <p:txBody>
          <a:bodyPr>
            <a:normAutofit lnSpcReduction="10000"/>
          </a:bodyPr>
          <a:lstStyle/>
          <a:p>
            <a:r>
              <a:rPr lang="en-US" sz="1800" b="1" cap="none" dirty="0">
                <a:solidFill>
                  <a:schemeClr val="tx1"/>
                </a:solidFill>
                <a:latin typeface="Times New Roman" panose="02020603050405020304" pitchFamily="18" charset="0"/>
                <a:ea typeface="Times New Roman" panose="02020603050405020304" pitchFamily="18" charset="0"/>
              </a:rPr>
              <a:t>Interactive Dashboards</a:t>
            </a:r>
          </a:p>
          <a:p>
            <a:r>
              <a:rPr lang="en-US" sz="1800" b="1" cap="none" dirty="0">
                <a:solidFill>
                  <a:schemeClr val="tx1"/>
                </a:solidFill>
                <a:latin typeface="Times New Roman" panose="02020603050405020304" pitchFamily="18" charset="0"/>
                <a:ea typeface="Times New Roman" panose="02020603050405020304" pitchFamily="18" charset="0"/>
              </a:rPr>
              <a:t>Multicollinearity : </a:t>
            </a:r>
            <a:r>
              <a:rPr lang="en-US" sz="1800" b="1" cap="none" dirty="0">
                <a:solidFill>
                  <a:schemeClr val="tx1">
                    <a:lumMod val="85000"/>
                    <a:lumOff val="15000"/>
                  </a:schemeClr>
                </a:solidFill>
                <a:effectLst/>
                <a:latin typeface="Times New Roman" panose="02020603050405020304" pitchFamily="18" charset="0"/>
                <a:ea typeface="Times New Roman" panose="02020603050405020304" pitchFamily="18" charset="0"/>
              </a:rPr>
              <a:t>high correlations among predictor variables was barely found in the global terrorism database dataset.</a:t>
            </a:r>
          </a:p>
          <a:p>
            <a:r>
              <a:rPr lang="en-US" sz="1800" b="1" cap="none" dirty="0">
                <a:solidFill>
                  <a:schemeClr val="tx1"/>
                </a:solidFill>
                <a:latin typeface="Times New Roman" panose="02020603050405020304" pitchFamily="18" charset="0"/>
                <a:ea typeface="Times New Roman" panose="02020603050405020304" pitchFamily="18" charset="0"/>
              </a:rPr>
              <a:t>Distribution : </a:t>
            </a:r>
            <a:r>
              <a:rPr lang="en-US" sz="1800" b="1" cap="none" dirty="0">
                <a:solidFill>
                  <a:schemeClr val="tx1">
                    <a:lumMod val="85000"/>
                    <a:lumOff val="15000"/>
                  </a:schemeClr>
                </a:solidFill>
                <a:latin typeface="Times New Roman" panose="02020603050405020304" pitchFamily="18" charset="0"/>
                <a:ea typeface="Times New Roman" panose="02020603050405020304" pitchFamily="18" charset="0"/>
              </a:rPr>
              <a:t>Most Data was positively skewed or Right skewed.</a:t>
            </a:r>
          </a:p>
          <a:p>
            <a:r>
              <a:rPr lang="en-US" sz="1800" b="1" dirty="0">
                <a:solidFill>
                  <a:schemeClr val="tx1"/>
                </a:solidFill>
                <a:latin typeface="Times New Roman" panose="02020603050405020304" pitchFamily="18" charset="0"/>
                <a:ea typeface="Times New Roman" panose="02020603050405020304" pitchFamily="18" charset="0"/>
              </a:rPr>
              <a:t>Class Imbalance:</a:t>
            </a:r>
            <a:r>
              <a:rPr lang="en-IN" sz="1800" b="1"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Here the majority class is (‘0’): Exclusively terrorist activity and the minority class is the (‘1’): Doubtful activities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b="1" cap="none" dirty="0">
              <a:solidFill>
                <a:schemeClr val="tx1"/>
              </a:solidFill>
              <a:effectLst/>
              <a:latin typeface="Times New Roman" panose="02020603050405020304" pitchFamily="18" charset="0"/>
              <a:ea typeface="Times New Roman" panose="02020603050405020304" pitchFamily="18" charset="0"/>
            </a:endParaRPr>
          </a:p>
          <a:p>
            <a:endParaRPr lang="en-US" cap="none" dirty="0">
              <a:latin typeface="Times New Roman" panose="02020603050405020304" pitchFamily="18" charset="0"/>
              <a:ea typeface="Times New Roman" panose="02020603050405020304" pitchFamily="18" charset="0"/>
            </a:endParaRPr>
          </a:p>
          <a:p>
            <a:endParaRPr lang="en-IN" dirty="0"/>
          </a:p>
        </p:txBody>
      </p:sp>
      <p:pic>
        <p:nvPicPr>
          <p:cNvPr id="10" name="Content Placeholder 9">
            <a:extLst>
              <a:ext uri="{FF2B5EF4-FFF2-40B4-BE49-F238E27FC236}">
                <a16:creationId xmlns:a16="http://schemas.microsoft.com/office/drawing/2014/main" id="{81BA805C-3E87-479A-B238-C3AF8D1AC22E}"/>
              </a:ext>
            </a:extLst>
          </p:cNvPr>
          <p:cNvPicPr>
            <a:picLocks noGrp="1"/>
          </p:cNvPicPr>
          <p:nvPr>
            <p:ph sz="half" idx="2"/>
          </p:nvPr>
        </p:nvPicPr>
        <p:blipFill>
          <a:blip r:embed="rId3"/>
          <a:stretch>
            <a:fillRect/>
          </a:stretch>
        </p:blipFill>
        <p:spPr>
          <a:xfrm>
            <a:off x="9466118" y="4488874"/>
            <a:ext cx="2507673" cy="2322367"/>
          </a:xfrm>
          <a:prstGeom prst="rect">
            <a:avLst/>
          </a:prstGeom>
        </p:spPr>
      </p:pic>
      <p:pic>
        <p:nvPicPr>
          <p:cNvPr id="9" name="Picture 8">
            <a:extLst>
              <a:ext uri="{FF2B5EF4-FFF2-40B4-BE49-F238E27FC236}">
                <a16:creationId xmlns:a16="http://schemas.microsoft.com/office/drawing/2014/main" id="{A5B49C55-84CA-4B7D-A21F-173E868A97D5}"/>
              </a:ext>
            </a:extLst>
          </p:cNvPr>
          <p:cNvPicPr/>
          <p:nvPr/>
        </p:nvPicPr>
        <p:blipFill>
          <a:blip r:embed="rId4"/>
          <a:stretch>
            <a:fillRect/>
          </a:stretch>
        </p:blipFill>
        <p:spPr>
          <a:xfrm>
            <a:off x="6248403" y="571878"/>
            <a:ext cx="5919352" cy="3916996"/>
          </a:xfrm>
          <a:prstGeom prst="rect">
            <a:avLst/>
          </a:prstGeom>
        </p:spPr>
      </p:pic>
      <p:pic>
        <p:nvPicPr>
          <p:cNvPr id="8" name="Picture 7">
            <a:extLst>
              <a:ext uri="{FF2B5EF4-FFF2-40B4-BE49-F238E27FC236}">
                <a16:creationId xmlns:a16="http://schemas.microsoft.com/office/drawing/2014/main" id="{156875FC-F327-4B2B-809F-D7EE6F1E45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273" y="3382241"/>
            <a:ext cx="5112327" cy="3429000"/>
          </a:xfrm>
          <a:prstGeom prst="rect">
            <a:avLst/>
          </a:prstGeom>
        </p:spPr>
      </p:pic>
      <p:pic>
        <p:nvPicPr>
          <p:cNvPr id="16" name="Picture 15">
            <a:extLst>
              <a:ext uri="{FF2B5EF4-FFF2-40B4-BE49-F238E27FC236}">
                <a16:creationId xmlns:a16="http://schemas.microsoft.com/office/drawing/2014/main" id="{F1DB2D37-F3F5-4FE4-84E5-6974A2438C32}"/>
              </a:ext>
            </a:extLst>
          </p:cNvPr>
          <p:cNvPicPr/>
          <p:nvPr/>
        </p:nvPicPr>
        <p:blipFill>
          <a:blip r:embed="rId6"/>
          <a:stretch>
            <a:fillRect/>
          </a:stretch>
        </p:blipFill>
        <p:spPr>
          <a:xfrm>
            <a:off x="5902036" y="4488874"/>
            <a:ext cx="3522518" cy="2322367"/>
          </a:xfrm>
          <a:prstGeom prst="rect">
            <a:avLst/>
          </a:prstGeom>
        </p:spPr>
      </p:pic>
    </p:spTree>
    <p:extLst>
      <p:ext uri="{BB962C8B-B14F-4D97-AF65-F5344CB8AC3E}">
        <p14:creationId xmlns:p14="http://schemas.microsoft.com/office/powerpoint/2010/main" val="217569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6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EC981-D139-4900-8622-50714AEE54AE}"/>
              </a:ext>
            </a:extLst>
          </p:cNvPr>
          <p:cNvSpPr>
            <a:spLocks noGrp="1"/>
          </p:cNvSpPr>
          <p:nvPr>
            <p:ph type="title"/>
          </p:nvPr>
        </p:nvSpPr>
        <p:spPr>
          <a:xfrm>
            <a:off x="1371600" y="128153"/>
            <a:ext cx="9601200" cy="675411"/>
          </a:xfrm>
        </p:spPr>
        <p:txBody>
          <a:bodyPr>
            <a:normAutofit fontScale="90000"/>
          </a:bodyPr>
          <a:lstStyle/>
          <a:p>
            <a:pPr algn="ctr"/>
            <a:r>
              <a:rPr lang="en-IN" dirty="0"/>
              <a:t>Statistical analysis Categorical</a:t>
            </a:r>
          </a:p>
        </p:txBody>
      </p:sp>
      <p:sp>
        <p:nvSpPr>
          <p:cNvPr id="3" name="Content Placeholder 2">
            <a:extLst>
              <a:ext uri="{FF2B5EF4-FFF2-40B4-BE49-F238E27FC236}">
                <a16:creationId xmlns:a16="http://schemas.microsoft.com/office/drawing/2014/main" id="{C82C6A0E-5217-4CB4-A6FC-EF262AD1959A}"/>
              </a:ext>
            </a:extLst>
          </p:cNvPr>
          <p:cNvSpPr>
            <a:spLocks noGrp="1"/>
          </p:cNvSpPr>
          <p:nvPr>
            <p:ph sz="half" idx="1"/>
          </p:nvPr>
        </p:nvSpPr>
        <p:spPr>
          <a:xfrm>
            <a:off x="1371599" y="678874"/>
            <a:ext cx="5153891" cy="6276108"/>
          </a:xfrm>
        </p:spPr>
        <p:txBody>
          <a:bodyPr>
            <a:normAutofit fontScale="92500"/>
          </a:bodyPr>
          <a:lstStyle/>
          <a:p>
            <a:pPr marL="0" indent="0">
              <a:buNone/>
            </a:pPr>
            <a:r>
              <a:rPr lang="en-IN" sz="1800" b="1" cap="none" dirty="0">
                <a:solidFill>
                  <a:schemeClr val="tx1"/>
                </a:solidFill>
                <a:latin typeface="Times New Roman" panose="02020603050405020304" pitchFamily="18" charset="0"/>
                <a:cs typeface="Times New Roman" panose="02020603050405020304" pitchFamily="18" charset="0"/>
              </a:rPr>
              <a:t>Statistical significance:</a:t>
            </a:r>
          </a:p>
          <a:p>
            <a:r>
              <a:rPr lang="en-IN" sz="1800" b="1" cap="none" dirty="0">
                <a:solidFill>
                  <a:schemeClr val="tx1"/>
                </a:solidFill>
                <a:latin typeface="Times New Roman" panose="02020603050405020304" pitchFamily="18" charset="0"/>
                <a:cs typeface="Times New Roman" panose="02020603050405020304" pitchFamily="18" charset="0"/>
              </a:rPr>
              <a:t>We have performed the following tests on our data:</a:t>
            </a:r>
          </a:p>
          <a:p>
            <a:pPr marL="0" indent="0">
              <a:buNone/>
            </a:pPr>
            <a:r>
              <a:rPr lang="en-IN" sz="1800" b="1" cap="none" dirty="0">
                <a:solidFill>
                  <a:schemeClr val="tx1"/>
                </a:solidFill>
                <a:latin typeface="Times New Roman" panose="02020603050405020304" pitchFamily="18" charset="0"/>
                <a:cs typeface="Times New Roman" panose="02020603050405020304" pitchFamily="18" charset="0"/>
              </a:rPr>
              <a:t>Categorical Columns:</a:t>
            </a:r>
          </a:p>
          <a:p>
            <a:pPr marL="342900" lvl="0" indent="-342900">
              <a:buFont typeface="Symbol" panose="05050102010706020507" pitchFamily="18" charset="2"/>
              <a:buChar char=""/>
            </a:pPr>
            <a:r>
              <a:rPr lang="en-US" sz="18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 categorical columns with target variable, chi-square test of independence has been used.</a:t>
            </a:r>
            <a:endParaRPr lang="en-IN" sz="18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91465" indent="-229235" algn="just">
              <a:lnSpc>
                <a:spcPts val="1840"/>
              </a:lnSpc>
              <a:spcAft>
                <a:spcPts val="800"/>
              </a:spcAft>
              <a:tabLst>
                <a:tab pos="521335" algn="l"/>
              </a:tabLst>
            </a:pPr>
            <a:r>
              <a:rPr lang="en-IN" sz="1800" b="1" dirty="0">
                <a:uFill>
                  <a:solidFill>
                    <a:srgbClr val="000000"/>
                  </a:solidFill>
                </a:uFill>
                <a:latin typeface="Times New Roman" panose="02020603050405020304" pitchFamily="18" charset="0"/>
                <a:cs typeface="Times New Roman" panose="02020603050405020304" pitchFamily="18" charset="0"/>
              </a:rPr>
              <a:t>Ho</a:t>
            </a:r>
            <a:r>
              <a:rPr lang="en-IN" sz="1800" b="1" u="none" strike="noStrike" dirty="0">
                <a:effectLst/>
                <a:uFill>
                  <a:solidFill>
                    <a:srgbClr val="000000"/>
                  </a:solidFill>
                </a:uFill>
                <a:latin typeface="Times New Roman" panose="02020603050405020304" pitchFamily="18" charset="0"/>
                <a:cs typeface="Times New Roman" panose="02020603050405020304" pitchFamily="18" charset="0"/>
              </a:rPr>
              <a:t>: </a:t>
            </a:r>
            <a:r>
              <a:rPr lang="en-IN" sz="1800" b="1" u="none" strike="noStrike" dirty="0">
                <a:solidFill>
                  <a:schemeClr val="tx1">
                    <a:lumMod val="85000"/>
                    <a:lumOff val="15000"/>
                  </a:schemeClr>
                </a:solidFill>
                <a:effectLst/>
                <a:uFill>
                  <a:solidFill>
                    <a:srgbClr val="000000"/>
                  </a:solidFill>
                </a:uFill>
                <a:latin typeface="Times New Roman" panose="02020603050405020304" pitchFamily="18" charset="0"/>
                <a:cs typeface="Times New Roman" panose="02020603050405020304" pitchFamily="18" charset="0"/>
              </a:rPr>
              <a:t>The null hypothesis for this test is that there is no significant relationship between </a:t>
            </a:r>
            <a:r>
              <a:rPr lang="en-IN" sz="1800" b="1" u="none" strike="noStrike" dirty="0" err="1">
                <a:solidFill>
                  <a:schemeClr val="tx1">
                    <a:lumMod val="85000"/>
                    <a:lumOff val="15000"/>
                  </a:schemeClr>
                </a:solidFill>
                <a:effectLst/>
                <a:uFill>
                  <a:solidFill>
                    <a:srgbClr val="000000"/>
                  </a:solidFill>
                </a:uFill>
                <a:latin typeface="Times New Roman" panose="02020603050405020304" pitchFamily="18" charset="0"/>
                <a:cs typeface="Times New Roman" panose="02020603050405020304" pitchFamily="18" charset="0"/>
              </a:rPr>
              <a:t>doubtterr</a:t>
            </a:r>
            <a:r>
              <a:rPr lang="en-IN" sz="1800" b="1" u="none" strike="noStrike" dirty="0">
                <a:solidFill>
                  <a:schemeClr val="tx1">
                    <a:lumMod val="85000"/>
                    <a:lumOff val="15000"/>
                  </a:schemeClr>
                </a:solidFill>
                <a:effectLst/>
                <a:uFill>
                  <a:solidFill>
                    <a:srgbClr val="000000"/>
                  </a:solidFill>
                </a:uFill>
                <a:latin typeface="Times New Roman" panose="02020603050405020304" pitchFamily="18" charset="0"/>
                <a:cs typeface="Times New Roman" panose="02020603050405020304" pitchFamily="18" charset="0"/>
              </a:rPr>
              <a:t> and other categorical variables.</a:t>
            </a:r>
            <a:endParaRPr lang="en-IN" sz="1800" b="1" u="sng" dirty="0">
              <a:solidFill>
                <a:schemeClr val="tx1">
                  <a:lumMod val="85000"/>
                  <a:lumOff val="15000"/>
                </a:schemeClr>
              </a:solidFill>
              <a:effectLst/>
              <a:uFill>
                <a:solidFill>
                  <a:srgbClr val="000000"/>
                </a:solidFill>
              </a:uFill>
              <a:latin typeface="Times New Roman" panose="02020603050405020304" pitchFamily="18" charset="0"/>
              <a:cs typeface="Times New Roman" panose="02020603050405020304" pitchFamily="18" charset="0"/>
            </a:endParaRPr>
          </a:p>
          <a:p>
            <a:pPr marL="291465" indent="-229235" algn="just">
              <a:lnSpc>
                <a:spcPts val="1840"/>
              </a:lnSpc>
              <a:spcAft>
                <a:spcPts val="800"/>
              </a:spcAft>
              <a:tabLst>
                <a:tab pos="521335" algn="l"/>
              </a:tabLst>
            </a:pPr>
            <a:r>
              <a:rPr lang="en-IN" sz="1800" b="1" dirty="0">
                <a:uFill>
                  <a:solidFill>
                    <a:srgbClr val="000000"/>
                  </a:solidFill>
                </a:uFill>
                <a:latin typeface="Times New Roman" panose="02020603050405020304" pitchFamily="18" charset="0"/>
                <a:cs typeface="Times New Roman" panose="02020603050405020304" pitchFamily="18" charset="0"/>
              </a:rPr>
              <a:t>H1</a:t>
            </a:r>
            <a:r>
              <a:rPr lang="en-IN" sz="1800" b="1" u="none" strike="noStrike" dirty="0">
                <a:effectLst/>
                <a:uFill>
                  <a:solidFill>
                    <a:srgbClr val="000000"/>
                  </a:solidFill>
                </a:uFill>
                <a:latin typeface="Times New Roman" panose="02020603050405020304" pitchFamily="18" charset="0"/>
                <a:cs typeface="Times New Roman" panose="02020603050405020304" pitchFamily="18" charset="0"/>
              </a:rPr>
              <a:t>: </a:t>
            </a:r>
            <a:r>
              <a:rPr lang="en-IN" sz="1800" b="1" strike="noStrike" dirty="0">
                <a:solidFill>
                  <a:schemeClr val="tx1">
                    <a:lumMod val="85000"/>
                    <a:lumOff val="15000"/>
                  </a:schemeClr>
                </a:solidFill>
                <a:effectLst/>
                <a:uFill>
                  <a:solidFill>
                    <a:srgbClr val="000000"/>
                  </a:solidFill>
                </a:uFill>
                <a:latin typeface="Times New Roman" panose="02020603050405020304" pitchFamily="18" charset="0"/>
                <a:cs typeface="Times New Roman" panose="02020603050405020304" pitchFamily="18" charset="0"/>
              </a:rPr>
              <a:t>The alternative hypothesis is that there is a significant relationship between</a:t>
            </a:r>
            <a:r>
              <a:rPr lang="en-IN" sz="1800" b="1" dirty="0">
                <a:solidFill>
                  <a:schemeClr val="tx1">
                    <a:lumMod val="85000"/>
                    <a:lumOff val="15000"/>
                  </a:schemeClr>
                </a:solidFill>
                <a:effectLst/>
                <a:uFill>
                  <a:solidFill>
                    <a:srgbClr val="000000"/>
                  </a:solidFill>
                </a:uFill>
                <a:latin typeface="Times New Roman" panose="02020603050405020304" pitchFamily="18" charset="0"/>
                <a:cs typeface="Times New Roman" panose="02020603050405020304" pitchFamily="18" charset="0"/>
              </a:rPr>
              <a:t> </a:t>
            </a:r>
            <a:r>
              <a:rPr lang="en-IN" sz="1800" b="1" dirty="0" err="1">
                <a:solidFill>
                  <a:schemeClr val="tx1">
                    <a:lumMod val="85000"/>
                    <a:lumOff val="15000"/>
                  </a:schemeClr>
                </a:solidFill>
                <a:effectLst/>
                <a:uFill>
                  <a:solidFill>
                    <a:srgbClr val="000000"/>
                  </a:solidFill>
                </a:uFill>
                <a:latin typeface="Times New Roman" panose="02020603050405020304" pitchFamily="18" charset="0"/>
                <a:cs typeface="Times New Roman" panose="02020603050405020304" pitchFamily="18" charset="0"/>
              </a:rPr>
              <a:t>doubtterr</a:t>
            </a:r>
            <a:r>
              <a:rPr lang="en-IN" sz="1800" b="1" dirty="0">
                <a:solidFill>
                  <a:schemeClr val="tx1">
                    <a:lumMod val="85000"/>
                    <a:lumOff val="15000"/>
                  </a:schemeClr>
                </a:solidFill>
                <a:effectLst/>
                <a:uFill>
                  <a:solidFill>
                    <a:srgbClr val="000000"/>
                  </a:solidFill>
                </a:uFill>
                <a:latin typeface="Times New Roman" panose="02020603050405020304" pitchFamily="18" charset="0"/>
                <a:cs typeface="Times New Roman" panose="02020603050405020304" pitchFamily="18" charset="0"/>
              </a:rPr>
              <a:t> and other categorical variables.</a:t>
            </a:r>
          </a:p>
          <a:p>
            <a:pPr marL="347980" indent="-285750" algn="just">
              <a:lnSpc>
                <a:spcPts val="1840"/>
              </a:lnSpc>
              <a:spcAft>
                <a:spcPts val="800"/>
              </a:spcAft>
              <a:tabLst>
                <a:tab pos="521335" algn="l"/>
              </a:tabLst>
            </a:pPr>
            <a:r>
              <a:rPr lang="en-IN" sz="1800" b="1"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The </a:t>
            </a:r>
            <a:r>
              <a:rPr lang="en-IN" sz="1800" b="1" u="none" strike="noStrike" dirty="0" err="1">
                <a:solidFill>
                  <a:srgbClr val="0000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pvalues</a:t>
            </a:r>
            <a:r>
              <a:rPr lang="en-IN" sz="1800" b="1"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 of all the categorical variables are subsequently lower than the critical value (0.05). </a:t>
            </a:r>
          </a:p>
          <a:p>
            <a:pPr marL="347980" indent="-285750" algn="just">
              <a:lnSpc>
                <a:spcPts val="1840"/>
              </a:lnSpc>
              <a:spcAft>
                <a:spcPts val="800"/>
              </a:spcAft>
              <a:tabLst>
                <a:tab pos="521335" algn="l"/>
              </a:tabLst>
            </a:pPr>
            <a:r>
              <a:rPr lang="en-IN" sz="1800" b="1" u="none" strike="noStrike" dirty="0">
                <a:solidFill>
                  <a:srgbClr val="000000"/>
                </a:solidFill>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The observed chi-square test statistic in our case is greater than the critical value (0.05), hence the null hypothesis can be rejected.</a:t>
            </a:r>
          </a:p>
          <a:p>
            <a:pPr marL="62230" indent="0" algn="just">
              <a:lnSpc>
                <a:spcPts val="1840"/>
              </a:lnSpc>
              <a:spcAft>
                <a:spcPts val="800"/>
              </a:spcAft>
              <a:buNone/>
              <a:tabLst>
                <a:tab pos="521335" algn="l"/>
              </a:tabLst>
            </a:pPr>
            <a:r>
              <a:rPr lang="en-IN" sz="1800" b="1" dirty="0" err="1">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Hence,we</a:t>
            </a:r>
            <a:r>
              <a:rPr lang="en-IN" sz="1800" b="1" dirty="0">
                <a:effectLst/>
                <a:uFill>
                  <a:solidFill>
                    <a:srgbClr val="000000"/>
                  </a:solidFill>
                </a:uFill>
                <a:latin typeface="Times New Roman" panose="02020603050405020304" pitchFamily="18" charset="0"/>
                <a:ea typeface="Calibri" panose="020F0502020204030204" pitchFamily="34" charset="0"/>
                <a:cs typeface="Times New Roman" panose="02020603050405020304" pitchFamily="18" charset="0"/>
              </a:rPr>
              <a:t> conclude that all the Categorical variables are significant.</a:t>
            </a:r>
          </a:p>
          <a:p>
            <a:pPr marL="62230" indent="0" algn="just">
              <a:lnSpc>
                <a:spcPts val="1840"/>
              </a:lnSpc>
              <a:spcAft>
                <a:spcPts val="800"/>
              </a:spcAft>
              <a:buNone/>
              <a:tabLst>
                <a:tab pos="521335" algn="l"/>
              </a:tabLst>
            </a:pPr>
            <a:endParaRPr lang="en-IN" sz="1800" b="1" u="sng" dirty="0">
              <a:effectLst/>
              <a:uFill>
                <a:solidFill>
                  <a:srgbClr val="000000"/>
                </a:solidFill>
              </a:uFill>
              <a:latin typeface="Calibri" panose="020F0502020204030204" pitchFamily="34" charset="0"/>
              <a:ea typeface="Calibri" panose="020F0502020204030204" pitchFamily="34" charset="0"/>
              <a:cs typeface="Times New Roman" panose="02020603050405020304" pitchFamily="18" charset="0"/>
            </a:endParaRPr>
          </a:p>
          <a:p>
            <a:pPr marL="291465" indent="-229235" algn="just">
              <a:lnSpc>
                <a:spcPts val="1840"/>
              </a:lnSpc>
              <a:spcAft>
                <a:spcPts val="800"/>
              </a:spcAft>
              <a:tabLst>
                <a:tab pos="521335" algn="l"/>
              </a:tabLst>
            </a:pPr>
            <a:endParaRPr lang="en-IN" sz="1800" b="1" dirty="0">
              <a:solidFill>
                <a:schemeClr val="tx1">
                  <a:lumMod val="85000"/>
                  <a:lumOff val="15000"/>
                </a:schemeClr>
              </a:solidFill>
              <a:effectLst/>
              <a:uFill>
                <a:solidFill>
                  <a:srgbClr val="000000"/>
                </a:solidFill>
              </a:uFill>
              <a:latin typeface="Times New Roman" panose="02020603050405020304" pitchFamily="18" charset="0"/>
              <a:cs typeface="Times New Roman" panose="02020603050405020304" pitchFamily="18" charset="0"/>
            </a:endParaRPr>
          </a:p>
          <a:p>
            <a:pPr marL="63500" indent="0">
              <a:lnSpc>
                <a:spcPct val="107000"/>
              </a:lnSpc>
              <a:spcAft>
                <a:spcPts val="800"/>
              </a:spcAft>
              <a:buNone/>
            </a:pPr>
            <a:endParaRPr lang="en-IN" sz="18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cap="none" dirty="0">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93495DF8-F90F-4904-98B1-6D9775AC0027}"/>
              </a:ext>
            </a:extLst>
          </p:cNvPr>
          <p:cNvSpPr>
            <a:spLocks noGrp="1"/>
          </p:cNvSpPr>
          <p:nvPr>
            <p:ph sz="half" idx="2"/>
          </p:nvPr>
        </p:nvSpPr>
        <p:spPr>
          <a:xfrm>
            <a:off x="6372616" y="803565"/>
            <a:ext cx="5486875" cy="5063836"/>
          </a:xfrm>
        </p:spPr>
        <p:txBody>
          <a:bodyPr>
            <a:normAutofit fontScale="92500"/>
          </a:bodyPr>
          <a:lstStyle/>
          <a:p>
            <a:r>
              <a:rPr lang="en-IN" sz="1800" dirty="0" err="1">
                <a:latin typeface="Times New Roman" panose="02020603050405020304" pitchFamily="18" charset="0"/>
                <a:cs typeface="Times New Roman" panose="02020603050405020304" pitchFamily="18" charset="0"/>
              </a:rPr>
              <a:t>Pvalues</a:t>
            </a:r>
            <a:r>
              <a:rPr lang="en-IN" sz="1800" dirty="0">
                <a:latin typeface="Times New Roman" panose="02020603050405020304" pitchFamily="18" charset="0"/>
                <a:cs typeface="Times New Roman" panose="02020603050405020304" pitchFamily="18" charset="0"/>
              </a:rPr>
              <a:t> of </a:t>
            </a:r>
            <a:r>
              <a:rPr lang="en-IN" sz="1800" dirty="0" err="1">
                <a:latin typeface="Times New Roman" panose="02020603050405020304" pitchFamily="18" charset="0"/>
                <a:cs typeface="Times New Roman" panose="02020603050405020304" pitchFamily="18" charset="0"/>
              </a:rPr>
              <a:t>Chisquare</a:t>
            </a:r>
            <a:r>
              <a:rPr lang="en-IN" sz="1800" dirty="0">
                <a:latin typeface="Times New Roman" panose="02020603050405020304" pitchFamily="18" charset="0"/>
                <a:cs typeface="Times New Roman" panose="02020603050405020304" pitchFamily="18" charset="0"/>
              </a:rPr>
              <a:t> test:</a:t>
            </a:r>
          </a:p>
          <a:p>
            <a:endParaRPr lang="en-IN" sz="18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DD865EC-7079-4127-8844-1F2195740FB9}"/>
              </a:ext>
            </a:extLst>
          </p:cNvPr>
          <p:cNvPicPr>
            <a:picLocks noChangeAspect="1"/>
          </p:cNvPicPr>
          <p:nvPr/>
        </p:nvPicPr>
        <p:blipFill>
          <a:blip r:embed="rId3"/>
          <a:stretch>
            <a:fillRect/>
          </a:stretch>
        </p:blipFill>
        <p:spPr>
          <a:xfrm>
            <a:off x="7245927" y="1122219"/>
            <a:ext cx="4613564" cy="3352800"/>
          </a:xfrm>
          <a:prstGeom prst="rect">
            <a:avLst/>
          </a:prstGeom>
        </p:spPr>
      </p:pic>
      <p:pic>
        <p:nvPicPr>
          <p:cNvPr id="12" name="Picture 11">
            <a:extLst>
              <a:ext uri="{FF2B5EF4-FFF2-40B4-BE49-F238E27FC236}">
                <a16:creationId xmlns:a16="http://schemas.microsoft.com/office/drawing/2014/main" id="{AB155F1B-07A2-4277-8866-C6DC82AD773C}"/>
              </a:ext>
            </a:extLst>
          </p:cNvPr>
          <p:cNvPicPr>
            <a:picLocks noChangeAspect="1"/>
          </p:cNvPicPr>
          <p:nvPr/>
        </p:nvPicPr>
        <p:blipFill>
          <a:blip r:embed="rId4"/>
          <a:stretch>
            <a:fillRect/>
          </a:stretch>
        </p:blipFill>
        <p:spPr>
          <a:xfrm>
            <a:off x="7245927" y="4481947"/>
            <a:ext cx="4627419" cy="2258292"/>
          </a:xfrm>
          <a:prstGeom prst="rect">
            <a:avLst/>
          </a:prstGeom>
        </p:spPr>
      </p:pic>
    </p:spTree>
    <p:extLst>
      <p:ext uri="{BB962C8B-B14F-4D97-AF65-F5344CB8AC3E}">
        <p14:creationId xmlns:p14="http://schemas.microsoft.com/office/powerpoint/2010/main" val="372424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3E95C-5A28-41B9-9660-B9B4F9DEE8FE}"/>
              </a:ext>
            </a:extLst>
          </p:cNvPr>
          <p:cNvSpPr>
            <a:spLocks noGrp="1"/>
          </p:cNvSpPr>
          <p:nvPr>
            <p:ph type="title"/>
          </p:nvPr>
        </p:nvSpPr>
        <p:spPr>
          <a:xfrm>
            <a:off x="831273" y="1"/>
            <a:ext cx="11360727" cy="775854"/>
          </a:xfrm>
        </p:spPr>
        <p:txBody>
          <a:bodyPr>
            <a:normAutofit/>
          </a:bodyPr>
          <a:lstStyle/>
          <a:p>
            <a:pPr algn="ctr"/>
            <a:r>
              <a:rPr lang="en-IN" sz="4000" dirty="0"/>
              <a:t>Statistical Analysis (Numerical with Target variable) </a:t>
            </a:r>
          </a:p>
        </p:txBody>
      </p:sp>
      <p:sp>
        <p:nvSpPr>
          <p:cNvPr id="3" name="Content Placeholder 2">
            <a:extLst>
              <a:ext uri="{FF2B5EF4-FFF2-40B4-BE49-F238E27FC236}">
                <a16:creationId xmlns:a16="http://schemas.microsoft.com/office/drawing/2014/main" id="{876943E2-8762-4BE5-86F5-C3304942E817}"/>
              </a:ext>
            </a:extLst>
          </p:cNvPr>
          <p:cNvSpPr>
            <a:spLocks noGrp="1"/>
          </p:cNvSpPr>
          <p:nvPr>
            <p:ph sz="half" idx="1"/>
          </p:nvPr>
        </p:nvSpPr>
        <p:spPr>
          <a:xfrm>
            <a:off x="831273" y="775854"/>
            <a:ext cx="5264727" cy="6082145"/>
          </a:xfrm>
        </p:spPr>
        <p:txBody>
          <a:bodyPr>
            <a:normAutofit/>
          </a:bodyPr>
          <a:lstStyle/>
          <a:p>
            <a:pPr marL="292100" algn="just">
              <a:lnSpc>
                <a:spcPct val="107000"/>
              </a:lnSpc>
              <a:spcAft>
                <a:spcPts val="800"/>
              </a:spcAft>
            </a:pPr>
            <a:r>
              <a:rPr lang="en-US" sz="18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Numerical Columns:</a:t>
            </a:r>
            <a:r>
              <a:rPr lang="en-IN" sz="1800" b="1"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Numerical Columns: For testing the significance of numerical columns with Target variable, the following tests have been performed:  </a:t>
            </a:r>
            <a:endParaRPr lang="en-IN" sz="1800" b="1"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IN" sz="1800" b="1"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ANOVA;</a:t>
            </a:r>
          </a:p>
          <a:p>
            <a:pPr marL="0" lvl="0" indent="0" algn="just">
              <a:lnSpc>
                <a:spcPct val="107000"/>
              </a:lnSpc>
              <a:spcAft>
                <a:spcPts val="800"/>
              </a:spcAft>
              <a:buNone/>
            </a:pPr>
            <a:r>
              <a:rPr lang="en-IN" sz="1600" b="1"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Ho=</a:t>
            </a:r>
            <a:r>
              <a:rPr lang="en-IN" sz="1600" b="1" dirty="0">
                <a:effectLst/>
                <a:latin typeface="Times New Roman" panose="02020603050405020304" pitchFamily="18" charset="0"/>
                <a:ea typeface="Calibri" panose="020F0502020204030204" pitchFamily="34" charset="0"/>
              </a:rPr>
              <a:t>µ1=µ2= µ3</a:t>
            </a:r>
            <a:r>
              <a:rPr lang="en-IN" sz="1600" b="1"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    </a:t>
            </a:r>
          </a:p>
          <a:p>
            <a:pPr marL="0" lvl="0" indent="0" algn="just">
              <a:lnSpc>
                <a:spcPct val="107000"/>
              </a:lnSpc>
              <a:spcAft>
                <a:spcPts val="800"/>
              </a:spcAft>
              <a:buNone/>
            </a:pPr>
            <a:r>
              <a:rPr lang="en-IN" sz="1600" b="1"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H1=</a:t>
            </a:r>
            <a:r>
              <a:rPr lang="en-IN" sz="1600" b="1" dirty="0">
                <a:effectLst/>
                <a:latin typeface="Times New Roman" panose="02020603050405020304" pitchFamily="18" charset="0"/>
                <a:ea typeface="Calibri" panose="020F0502020204030204" pitchFamily="34" charset="0"/>
              </a:rPr>
              <a:t>µ1≠µ2= µ3</a:t>
            </a:r>
            <a:r>
              <a:rPr lang="en-IN" sz="1600" dirty="0">
                <a:effectLst/>
                <a:latin typeface="Times New Roman" panose="02020603050405020304" pitchFamily="18" charset="0"/>
                <a:ea typeface="Calibri" panose="020F0502020204030204" pitchFamily="34" charset="0"/>
              </a:rPr>
              <a:t> or </a:t>
            </a:r>
            <a:r>
              <a:rPr lang="en-IN" sz="1600" b="1" dirty="0">
                <a:effectLst/>
                <a:latin typeface="Times New Roman" panose="02020603050405020304" pitchFamily="18" charset="0"/>
                <a:ea typeface="Calibri" panose="020F0502020204030204" pitchFamily="34" charset="0"/>
              </a:rPr>
              <a:t>µ1=µ2≠ µ3</a:t>
            </a:r>
            <a:r>
              <a:rPr lang="en-IN" sz="1600" dirty="0">
                <a:effectLst/>
                <a:latin typeface="Times New Roman" panose="02020603050405020304" pitchFamily="18" charset="0"/>
                <a:ea typeface="Calibri" panose="020F0502020204030204" pitchFamily="34" charset="0"/>
              </a:rPr>
              <a:t> or </a:t>
            </a:r>
            <a:r>
              <a:rPr lang="en-IN" sz="1600" b="1" dirty="0">
                <a:effectLst/>
                <a:latin typeface="Times New Roman" panose="02020603050405020304" pitchFamily="18" charset="0"/>
                <a:ea typeface="Calibri" panose="020F0502020204030204" pitchFamily="34" charset="0"/>
              </a:rPr>
              <a:t>µ1=µ3≠ µ2 </a:t>
            </a:r>
            <a:r>
              <a:rPr lang="en-IN" sz="1600" dirty="0">
                <a:effectLst/>
                <a:latin typeface="Times New Roman" panose="02020603050405020304" pitchFamily="18" charset="0"/>
                <a:ea typeface="Calibri" panose="020F0502020204030204" pitchFamily="34" charset="0"/>
              </a:rPr>
              <a:t>or </a:t>
            </a:r>
            <a:r>
              <a:rPr lang="en-IN" sz="1600" b="1" dirty="0">
                <a:effectLst/>
                <a:latin typeface="Times New Roman" panose="02020603050405020304" pitchFamily="18" charset="0"/>
                <a:ea typeface="Calibri" panose="020F0502020204030204" pitchFamily="34" charset="0"/>
              </a:rPr>
              <a:t>µ1≠µ3≠ µ2</a:t>
            </a:r>
            <a:endParaRPr lang="en-IN" sz="1600" b="1"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just">
              <a:lnSpc>
                <a:spcPct val="107000"/>
              </a:lnSpc>
              <a:spcAft>
                <a:spcPts val="800"/>
              </a:spcAft>
              <a:buNone/>
            </a:pPr>
            <a:r>
              <a:rPr lang="en-IN" sz="1800" b="1"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2.  </a:t>
            </a:r>
            <a:r>
              <a:rPr lang="en-IN" sz="1800" b="1" dirty="0" err="1">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Barlett</a:t>
            </a:r>
            <a:r>
              <a:rPr lang="en-IN" sz="1800" b="1"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 test;</a:t>
            </a:r>
          </a:p>
          <a:p>
            <a:pPr marL="0" lvl="0" indent="0" algn="just">
              <a:lnSpc>
                <a:spcPct val="107000"/>
              </a:lnSpc>
              <a:spcAft>
                <a:spcPts val="800"/>
              </a:spcAft>
              <a:buNone/>
            </a:pPr>
            <a:r>
              <a:rPr lang="en-IN" sz="1700" b="1" dirty="0">
                <a:solidFill>
                  <a:schemeClr val="tx1">
                    <a:lumMod val="85000"/>
                    <a:lumOff val="15000"/>
                  </a:schemeClr>
                </a:solidFill>
                <a:latin typeface="Times New Roman" panose="02020603050405020304" pitchFamily="18" charset="0"/>
                <a:ea typeface="Calibri" panose="020F0502020204030204" pitchFamily="34" charset="0"/>
                <a:cs typeface="Times New Roman" panose="02020603050405020304" pitchFamily="18" charset="0"/>
              </a:rPr>
              <a:t>Ho=</a:t>
            </a:r>
            <a:r>
              <a:rPr lang="en-IN" sz="1700" b="1" dirty="0">
                <a:solidFill>
                  <a:srgbClr val="000000"/>
                </a:solidFill>
                <a:effectLst/>
                <a:latin typeface="Times New Roman" panose="02020603050405020304" pitchFamily="18" charset="0"/>
                <a:ea typeface="Calibri" panose="020F0502020204030204" pitchFamily="34" charset="0"/>
              </a:rPr>
              <a:t> σ²</a:t>
            </a:r>
            <a:r>
              <a:rPr lang="en-IN" sz="1700" b="1" dirty="0">
                <a:effectLst/>
              </a:rPr>
              <a:t>= σ²= σ²</a:t>
            </a:r>
            <a:endParaRPr lang="en-IN" sz="1700" b="1" dirty="0">
              <a:solidFill>
                <a:schemeClr val="tx1">
                  <a:lumMod val="85000"/>
                  <a:lumOff val="15000"/>
                </a:schemeClr>
              </a:solidFill>
              <a:latin typeface="Times New Roman" panose="02020603050405020304" pitchFamily="18" charset="0"/>
              <a:cs typeface="Times New Roman" panose="02020603050405020304" pitchFamily="18" charset="0"/>
            </a:endParaRPr>
          </a:p>
          <a:p>
            <a:pPr marL="0" lvl="0" indent="0" algn="just">
              <a:lnSpc>
                <a:spcPct val="107000"/>
              </a:lnSpc>
              <a:spcAft>
                <a:spcPts val="800"/>
              </a:spcAft>
              <a:buNone/>
            </a:pPr>
            <a:r>
              <a:rPr lang="en-IN" sz="1700" b="1"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H1=</a:t>
            </a:r>
            <a:r>
              <a:rPr lang="en-IN" sz="1700" b="1" dirty="0">
                <a:effectLst/>
                <a:latin typeface="Times New Roman" panose="02020603050405020304" pitchFamily="18" charset="0"/>
                <a:ea typeface="Calibri" panose="020F0502020204030204" pitchFamily="34" charset="0"/>
              </a:rPr>
              <a:t> :</a:t>
            </a:r>
            <a:r>
              <a:rPr lang="en-IN" sz="1700" b="1" dirty="0">
                <a:solidFill>
                  <a:srgbClr val="000000"/>
                </a:solidFill>
                <a:effectLst/>
                <a:latin typeface="Times New Roman" panose="02020603050405020304" pitchFamily="18" charset="0"/>
                <a:ea typeface="Calibri" panose="020F0502020204030204" pitchFamily="34" charset="0"/>
              </a:rPr>
              <a:t> σ²</a:t>
            </a:r>
            <a:r>
              <a:rPr lang="en-IN" sz="1700" b="1" i="1" dirty="0">
                <a:solidFill>
                  <a:srgbClr val="000000"/>
                </a:solidFill>
                <a:effectLst/>
                <a:latin typeface="Times New Roman" panose="02020603050405020304" pitchFamily="18" charset="0"/>
                <a:ea typeface="Calibri" panose="020F0502020204030204" pitchFamily="34" charset="0"/>
              </a:rPr>
              <a:t>i</a:t>
            </a:r>
            <a:r>
              <a:rPr lang="en-IN" sz="1700" b="1" dirty="0">
                <a:solidFill>
                  <a:srgbClr val="000000"/>
                </a:solidFill>
                <a:effectLst/>
                <a:latin typeface="Times New Roman" panose="02020603050405020304" pitchFamily="18" charset="0"/>
                <a:ea typeface="Calibri" panose="020F0502020204030204" pitchFamily="34" charset="0"/>
              </a:rPr>
              <a:t>≠σ²</a:t>
            </a:r>
            <a:r>
              <a:rPr lang="en-IN" sz="1700" b="1" i="1" dirty="0">
                <a:effectLst/>
              </a:rPr>
              <a:t>j</a:t>
            </a:r>
            <a:r>
              <a:rPr lang="en-IN" sz="1700" b="1" dirty="0">
                <a:effectLst/>
              </a:rPr>
              <a:t> </a:t>
            </a:r>
            <a:r>
              <a:rPr lang="en-IN" sz="1700" i="1" dirty="0">
                <a:solidFill>
                  <a:srgbClr val="000000"/>
                </a:solidFill>
                <a:effectLst/>
                <a:latin typeface="Times New Roman" panose="02020603050405020304" pitchFamily="18" charset="0"/>
                <a:ea typeface="Calibri" panose="020F0502020204030204" pitchFamily="34" charset="0"/>
              </a:rPr>
              <a:t>for at least one pair(</a:t>
            </a:r>
            <a:r>
              <a:rPr lang="en-IN" sz="1700" i="1" dirty="0" err="1">
                <a:solidFill>
                  <a:srgbClr val="000000"/>
                </a:solidFill>
                <a:effectLst/>
                <a:latin typeface="Times New Roman" panose="02020603050405020304" pitchFamily="18" charset="0"/>
                <a:ea typeface="Calibri" panose="020F0502020204030204" pitchFamily="34" charset="0"/>
              </a:rPr>
              <a:t>i</a:t>
            </a:r>
            <a:r>
              <a:rPr lang="en-IN" sz="1700" i="1" dirty="0">
                <a:solidFill>
                  <a:srgbClr val="000000"/>
                </a:solidFill>
                <a:effectLst/>
                <a:latin typeface="Times New Roman" panose="02020603050405020304" pitchFamily="18" charset="0"/>
                <a:ea typeface="Calibri" panose="020F0502020204030204" pitchFamily="34" charset="0"/>
              </a:rPr>
              <a:t>, j)</a:t>
            </a:r>
            <a:endParaRPr lang="en-IN" sz="1700" b="1" i="1" dirty="0">
              <a:solidFill>
                <a:schemeClr val="tx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AutoNum type="arabicPeriod" startAt="3"/>
            </a:pPr>
            <a:r>
              <a:rPr lang="en-IN" sz="1800" b="1" dirty="0">
                <a:solidFill>
                  <a:schemeClr val="tx1">
                    <a:lumMod val="85000"/>
                    <a:lumOff val="15000"/>
                  </a:schemeClr>
                </a:solidFill>
                <a:effectLst/>
                <a:latin typeface="Times New Roman" panose="02020603050405020304" pitchFamily="18" charset="0"/>
                <a:ea typeface="Calibri" panose="020F0502020204030204" pitchFamily="34" charset="0"/>
                <a:cs typeface="Times New Roman" panose="02020603050405020304" pitchFamily="18" charset="0"/>
              </a:rPr>
              <a:t>Mann-Whitney test;</a:t>
            </a:r>
          </a:p>
          <a:p>
            <a:pPr marL="0" lvl="0" indent="0" algn="just">
              <a:lnSpc>
                <a:spcPct val="107000"/>
              </a:lnSpc>
              <a:spcAft>
                <a:spcPts val="800"/>
              </a:spcAft>
              <a:buNone/>
            </a:pPr>
            <a:r>
              <a:rPr lang="en-IN" sz="1800" b="1" cap="none" dirty="0">
                <a:solidFill>
                  <a:schemeClr val="tx1">
                    <a:lumMod val="85000"/>
                    <a:lumOff val="15000"/>
                  </a:schemeClr>
                </a:solidFill>
                <a:latin typeface="Times New Roman" panose="02020603050405020304" pitchFamily="18" charset="0"/>
                <a:ea typeface="Times New Roman" panose="02020603050405020304" pitchFamily="18" charset="0"/>
                <a:cs typeface="Times New Roman" panose="02020603050405020304" pitchFamily="18" charset="0"/>
              </a:rPr>
              <a:t>Ho=</a:t>
            </a:r>
            <a:r>
              <a:rPr lang="en-IN" sz="1800" dirty="0">
                <a:solidFill>
                  <a:srgbClr val="000000"/>
                </a:solidFill>
                <a:effectLst/>
                <a:latin typeface="Times New Roman" panose="02020603050405020304" pitchFamily="18" charset="0"/>
                <a:ea typeface="Calibri" panose="020F0502020204030204" pitchFamily="34" charset="0"/>
              </a:rPr>
              <a:t> </a:t>
            </a:r>
            <a:r>
              <a:rPr lang="en-IN" sz="1600" b="1" dirty="0">
                <a:solidFill>
                  <a:srgbClr val="000000"/>
                </a:solidFill>
                <a:effectLst/>
                <a:latin typeface="Times New Roman" panose="02020603050405020304" pitchFamily="18" charset="0"/>
                <a:ea typeface="Calibri" panose="020F0502020204030204" pitchFamily="34" charset="0"/>
              </a:rPr>
              <a:t>the distributions of both populations are equal</a:t>
            </a:r>
          </a:p>
          <a:p>
            <a:pPr marL="0" lvl="0" indent="0" algn="just">
              <a:lnSpc>
                <a:spcPct val="107000"/>
              </a:lnSpc>
              <a:spcAft>
                <a:spcPts val="800"/>
              </a:spcAft>
              <a:buNone/>
            </a:pPr>
            <a:r>
              <a:rPr lang="en-IN" sz="17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H1=</a:t>
            </a:r>
            <a:r>
              <a:rPr lang="en-IN" sz="1700" b="1" dirty="0">
                <a:solidFill>
                  <a:srgbClr val="000000"/>
                </a:solidFill>
                <a:effectLst/>
                <a:latin typeface="Times New Roman" panose="02020603050405020304" pitchFamily="18" charset="0"/>
                <a:ea typeface="Calibri" panose="020F0502020204030204" pitchFamily="34" charset="0"/>
              </a:rPr>
              <a:t>the distributions of both populations are unequal</a:t>
            </a:r>
            <a:endParaRPr lang="en-IN" sz="17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cap="none" dirty="0"/>
          </a:p>
        </p:txBody>
      </p:sp>
      <p:sp>
        <p:nvSpPr>
          <p:cNvPr id="5" name="Content Placeholder 4">
            <a:extLst>
              <a:ext uri="{FF2B5EF4-FFF2-40B4-BE49-F238E27FC236}">
                <a16:creationId xmlns:a16="http://schemas.microsoft.com/office/drawing/2014/main" id="{F81C4C8F-11C9-4AA8-BBF8-AF091AA9A465}"/>
              </a:ext>
            </a:extLst>
          </p:cNvPr>
          <p:cNvSpPr>
            <a:spLocks noGrp="1"/>
          </p:cNvSpPr>
          <p:nvPr>
            <p:ph sz="half" idx="2"/>
          </p:nvPr>
        </p:nvSpPr>
        <p:spPr>
          <a:xfrm>
            <a:off x="6483838" y="775854"/>
            <a:ext cx="5264727" cy="5846618"/>
          </a:xfrm>
        </p:spPr>
        <p:txBody>
          <a:bodyPr>
            <a:normAutofit/>
          </a:bodyPr>
          <a:lstStyle/>
          <a:p>
            <a:endParaRPr lang="en-IN" dirty="0"/>
          </a:p>
          <a:p>
            <a:pPr marL="342900" indent="-342900">
              <a:buAutoNum type="arabicPeriod" startAt="4"/>
            </a:pPr>
            <a:r>
              <a:rPr lang="en-IN" sz="1800" b="1" dirty="0">
                <a:solidFill>
                  <a:srgbClr val="000000"/>
                </a:solidFill>
                <a:effectLst/>
                <a:latin typeface="Times New Roman" panose="02020603050405020304" pitchFamily="18" charset="0"/>
                <a:ea typeface="Calibri" panose="020F0502020204030204" pitchFamily="34" charset="0"/>
              </a:rPr>
              <a:t>Two Sample Independent T test; </a:t>
            </a:r>
            <a:r>
              <a:rPr lang="en-IN" sz="1600" b="1" dirty="0">
                <a:solidFill>
                  <a:srgbClr val="000000"/>
                </a:solidFill>
                <a:latin typeface="Times New Roman" panose="02020603050405020304" pitchFamily="18" charset="0"/>
                <a:cs typeface="Times New Roman" panose="02020603050405020304" pitchFamily="18" charset="0"/>
              </a:rPr>
              <a:t>Ho</a:t>
            </a:r>
            <a:r>
              <a:rPr lang="en-IN" sz="1600" b="1" baseline="-25000" dirty="0">
                <a:solidFill>
                  <a:srgbClr val="000000"/>
                </a:solidFill>
                <a:latin typeface="Times New Roman" panose="02020603050405020304" pitchFamily="18" charset="0"/>
                <a:cs typeface="Times New Roman" panose="02020603050405020304" pitchFamily="18" charset="0"/>
              </a:rPr>
              <a:t>  </a:t>
            </a:r>
            <a:r>
              <a:rPr lang="en-IN" sz="1600" b="1" dirty="0">
                <a:solidFill>
                  <a:srgbClr val="000000"/>
                </a:solidFill>
                <a:latin typeface="Times New Roman" panose="02020603050405020304" pitchFamily="18" charset="0"/>
                <a:cs typeface="Times New Roman" panose="02020603050405020304" pitchFamily="18" charset="0"/>
              </a:rPr>
              <a:t>=</a:t>
            </a:r>
            <a:r>
              <a:rPr lang="en-IN" sz="16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a:t>
            </a:r>
            <a:r>
              <a:rPr lang="en-IN" sz="1600" b="1" baseline="-25000" dirty="0">
                <a:effectLst/>
                <a:latin typeface="Times New Roman" panose="02020603050405020304" pitchFamily="18" charset="0"/>
                <a:cs typeface="Times New Roman" panose="02020603050405020304" pitchFamily="18" charset="0"/>
              </a:rPr>
              <a:t>1</a:t>
            </a:r>
            <a:r>
              <a:rPr lang="en-IN" sz="1600" b="1" dirty="0">
                <a:effectLst/>
                <a:latin typeface="Times New Roman" panose="02020603050405020304" pitchFamily="18" charset="0"/>
                <a:cs typeface="Times New Roman" panose="02020603050405020304" pitchFamily="18" charset="0"/>
              </a:rPr>
              <a:t> = u</a:t>
            </a:r>
            <a:r>
              <a:rPr lang="en-IN" sz="1600" b="1" baseline="-25000" dirty="0">
                <a:effectLst/>
                <a:latin typeface="Times New Roman" panose="02020603050405020304" pitchFamily="18" charset="0"/>
                <a:cs typeface="Times New Roman" panose="02020603050405020304" pitchFamily="18" charset="0"/>
              </a:rPr>
              <a:t>2</a:t>
            </a:r>
            <a:r>
              <a:rPr lang="en-IN" sz="1600" b="1" baseline="-25000" dirty="0">
                <a:solidFill>
                  <a:srgbClr val="000000"/>
                </a:solidFill>
                <a:latin typeface="Times New Roman" panose="02020603050405020304" pitchFamily="18" charset="0"/>
                <a:cs typeface="Times New Roman" panose="02020603050405020304" pitchFamily="18" charset="0"/>
              </a:rPr>
              <a:t>           </a:t>
            </a:r>
            <a:r>
              <a:rPr lang="en-IN" sz="2400" b="1" baseline="-25000" dirty="0">
                <a:solidFill>
                  <a:srgbClr val="000000"/>
                </a:solidFill>
                <a:latin typeface="Times New Roman" panose="02020603050405020304" pitchFamily="18" charset="0"/>
                <a:cs typeface="Times New Roman" panose="02020603050405020304" pitchFamily="18" charset="0"/>
              </a:rPr>
              <a:t>H1 =</a:t>
            </a:r>
            <a:r>
              <a:rPr lang="en-IN" sz="2400" b="1" dirty="0">
                <a:solidFill>
                  <a:srgbClr val="000000"/>
                </a:solidFill>
                <a:effectLst/>
                <a:latin typeface="Times New Roman" panose="02020603050405020304" pitchFamily="18" charset="0"/>
                <a:ea typeface="Calibri" panose="020F0502020204030204" pitchFamily="34" charset="0"/>
              </a:rPr>
              <a:t> </a:t>
            </a:r>
            <a:r>
              <a:rPr lang="en-IN" sz="1600" b="1" dirty="0">
                <a:solidFill>
                  <a:srgbClr val="000000"/>
                </a:solidFill>
                <a:effectLst/>
                <a:latin typeface="Times New Roman" panose="02020603050405020304" pitchFamily="18" charset="0"/>
                <a:ea typeface="Calibri" panose="020F0502020204030204" pitchFamily="34" charset="0"/>
              </a:rPr>
              <a:t>u</a:t>
            </a:r>
            <a:r>
              <a:rPr lang="en-IN" sz="1600" b="1" baseline="-25000" dirty="0">
                <a:effectLst/>
              </a:rPr>
              <a:t>1</a:t>
            </a:r>
            <a:r>
              <a:rPr lang="en-IN" sz="1600" b="1" dirty="0">
                <a:effectLst/>
              </a:rPr>
              <a:t> ≠ u</a:t>
            </a:r>
            <a:r>
              <a:rPr lang="en-IN" sz="1600" b="1" baseline="-25000" dirty="0">
                <a:effectLst/>
              </a:rPr>
              <a:t>2</a:t>
            </a:r>
            <a:r>
              <a:rPr lang="en-IN" sz="1600" b="1" baseline="-25000" dirty="0">
                <a:solidFill>
                  <a:srgbClr val="000000"/>
                </a:solidFill>
                <a:latin typeface="Times New Roman" panose="02020603050405020304" pitchFamily="18" charset="0"/>
                <a:cs typeface="Times New Roman" panose="02020603050405020304" pitchFamily="18" charset="0"/>
              </a:rPr>
              <a:t>                </a:t>
            </a:r>
          </a:p>
          <a:p>
            <a:pPr marL="0" indent="0">
              <a:buNone/>
            </a:pPr>
            <a:r>
              <a:rPr lang="en-IN" sz="1600" b="1" baseline="-25000" dirty="0">
                <a:solidFill>
                  <a:srgbClr val="000000"/>
                </a:solidFill>
                <a:latin typeface="Times New Roman" panose="02020603050405020304" pitchFamily="18" charset="0"/>
                <a:cs typeface="Times New Roman" panose="02020603050405020304" pitchFamily="18" charset="0"/>
              </a:rPr>
              <a:t>                          </a:t>
            </a:r>
            <a:endParaRPr lang="en-IN" sz="1600" b="1" dirty="0">
              <a:solidFill>
                <a:srgbClr val="0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4DA799D-115B-444D-8A85-B38C02CDC02D}"/>
              </a:ext>
            </a:extLst>
          </p:cNvPr>
          <p:cNvPicPr/>
          <p:nvPr/>
        </p:nvPicPr>
        <p:blipFill>
          <a:blip r:embed="rId3"/>
          <a:stretch>
            <a:fillRect/>
          </a:stretch>
        </p:blipFill>
        <p:spPr>
          <a:xfrm>
            <a:off x="6226231" y="2230582"/>
            <a:ext cx="5660969" cy="4391889"/>
          </a:xfrm>
          <a:prstGeom prst="rect">
            <a:avLst/>
          </a:prstGeom>
        </p:spPr>
      </p:pic>
    </p:spTree>
    <p:extLst>
      <p:ext uri="{BB962C8B-B14F-4D97-AF65-F5344CB8AC3E}">
        <p14:creationId xmlns:p14="http://schemas.microsoft.com/office/powerpoint/2010/main" val="3045375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58693-11FA-429C-A7D9-188F823E1754}"/>
              </a:ext>
            </a:extLst>
          </p:cNvPr>
          <p:cNvSpPr>
            <a:spLocks noGrp="1"/>
          </p:cNvSpPr>
          <p:nvPr>
            <p:ph type="title"/>
          </p:nvPr>
        </p:nvSpPr>
        <p:spPr>
          <a:xfrm>
            <a:off x="1371600" y="1"/>
            <a:ext cx="9601200" cy="990600"/>
          </a:xfrm>
        </p:spPr>
        <p:txBody>
          <a:bodyPr/>
          <a:lstStyle/>
          <a:p>
            <a:pPr algn="ctr"/>
            <a:r>
              <a:rPr lang="en-IN" dirty="0"/>
              <a:t>Feature Engineering</a:t>
            </a:r>
          </a:p>
        </p:txBody>
      </p:sp>
      <p:sp>
        <p:nvSpPr>
          <p:cNvPr id="3" name="Content Placeholder 2">
            <a:extLst>
              <a:ext uri="{FF2B5EF4-FFF2-40B4-BE49-F238E27FC236}">
                <a16:creationId xmlns:a16="http://schemas.microsoft.com/office/drawing/2014/main" id="{A564EBD5-2E1B-43A6-8095-EA6763AA6437}"/>
              </a:ext>
            </a:extLst>
          </p:cNvPr>
          <p:cNvSpPr>
            <a:spLocks noGrp="1"/>
          </p:cNvSpPr>
          <p:nvPr>
            <p:ph sz="half" idx="1"/>
          </p:nvPr>
        </p:nvSpPr>
        <p:spPr>
          <a:xfrm>
            <a:off x="1371599" y="858983"/>
            <a:ext cx="10584873" cy="1620979"/>
          </a:xfrm>
        </p:spPr>
        <p:txBody>
          <a:bodyPr>
            <a:normAutofit fontScale="92500" lnSpcReduction="10000"/>
          </a:bodyPr>
          <a:lstStyle/>
          <a:p>
            <a:pPr marL="457200" indent="-229235" algn="just">
              <a:lnSpc>
                <a:spcPct val="106000"/>
              </a:lnSpc>
              <a:spcBef>
                <a:spcPts val="110"/>
              </a:spcBef>
              <a:spcAft>
                <a:spcPts val="800"/>
              </a:spcAft>
              <a:tabLst>
                <a:tab pos="1219200" algn="l"/>
                <a:tab pos="1219835" algn="l"/>
              </a:tabLst>
            </a:pPr>
            <a:r>
              <a:rPr lang="en-IN" sz="1700" b="1" u="sng" dirty="0">
                <a:effectLst/>
                <a:latin typeface="Times New Roman" panose="02020603050405020304" pitchFamily="18" charset="0"/>
                <a:ea typeface="Calibri" panose="020F0502020204030204" pitchFamily="34" charset="0"/>
                <a:cs typeface="Times New Roman" panose="02020603050405020304" pitchFamily="18" charset="0"/>
              </a:rPr>
              <a:t>List of Techniques Used:</a:t>
            </a:r>
            <a:endParaRPr lang="en-IN" sz="17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6000"/>
              </a:lnSpc>
              <a:spcBef>
                <a:spcPts val="120"/>
              </a:spcBef>
              <a:spcAft>
                <a:spcPts val="800"/>
              </a:spcAft>
              <a:buSzPts val="1200"/>
              <a:buFont typeface="Times New Roman" panose="02020603050405020304" pitchFamily="18" charset="0"/>
              <a:buAutoNum type="arabicPeriod"/>
              <a:tabLst>
                <a:tab pos="706120" algn="l"/>
              </a:tabLst>
            </a:pPr>
            <a:r>
              <a:rPr lang="en-IN" sz="1700" b="1" spc="-145" dirty="0">
                <a:effectLst/>
                <a:latin typeface="Times New Roman" panose="02020603050405020304" pitchFamily="18" charset="0"/>
                <a:ea typeface="Times New Roman" panose="02020603050405020304" pitchFamily="18" charset="0"/>
                <a:cs typeface="Times New Roman" panose="02020603050405020304" pitchFamily="18" charset="0"/>
              </a:rPr>
              <a:t>Feature</a:t>
            </a:r>
            <a:r>
              <a:rPr lang="en-IN" sz="1700" b="1" spc="-1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700" b="1" spc="-145" dirty="0">
                <a:effectLst/>
                <a:latin typeface="Times New Roman" panose="02020603050405020304" pitchFamily="18" charset="0"/>
                <a:ea typeface="Times New Roman" panose="02020603050405020304" pitchFamily="18" charset="0"/>
                <a:cs typeface="Times New Roman" panose="02020603050405020304" pitchFamily="18" charset="0"/>
              </a:rPr>
              <a:t>Selection.</a:t>
            </a:r>
          </a:p>
          <a:p>
            <a:pPr marL="342900" lvl="0" indent="-342900" algn="just">
              <a:lnSpc>
                <a:spcPct val="106000"/>
              </a:lnSpc>
              <a:spcBef>
                <a:spcPts val="120"/>
              </a:spcBef>
              <a:spcAft>
                <a:spcPts val="800"/>
              </a:spcAft>
              <a:buSzPts val="1200"/>
              <a:buFont typeface="Times New Roman" panose="02020603050405020304" pitchFamily="18" charset="0"/>
              <a:buAutoNum type="arabicPeriod"/>
              <a:tabLst>
                <a:tab pos="706120" algn="l"/>
              </a:tabLst>
            </a:pPr>
            <a:r>
              <a:rPr lang="en-IN" sz="1700" b="1" spc="-145" dirty="0">
                <a:effectLst/>
                <a:latin typeface="Times New Roman" panose="02020603050405020304" pitchFamily="18" charset="0"/>
                <a:ea typeface="Times New Roman" panose="02020603050405020304" pitchFamily="18" charset="0"/>
                <a:cs typeface="Times New Roman" panose="02020603050405020304" pitchFamily="18" charset="0"/>
              </a:rPr>
              <a:t>Transform.</a:t>
            </a:r>
          </a:p>
          <a:p>
            <a:pPr marL="342900" lvl="0" indent="-342900" algn="just">
              <a:lnSpc>
                <a:spcPct val="106000"/>
              </a:lnSpc>
              <a:spcBef>
                <a:spcPts val="110"/>
              </a:spcBef>
              <a:spcAft>
                <a:spcPts val="800"/>
              </a:spcAft>
              <a:buSzPts val="1200"/>
              <a:buFont typeface="Times New Roman" panose="02020603050405020304" pitchFamily="18" charset="0"/>
              <a:buAutoNum type="arabicPeriod"/>
              <a:tabLst>
                <a:tab pos="706120" algn="l"/>
              </a:tabLst>
            </a:pPr>
            <a:r>
              <a:rPr lang="en-IN" sz="1700" b="1" spc="-145" dirty="0">
                <a:effectLst/>
                <a:latin typeface="Times New Roman" panose="02020603050405020304" pitchFamily="18" charset="0"/>
                <a:ea typeface="Times New Roman" panose="02020603050405020304" pitchFamily="18" charset="0"/>
                <a:cs typeface="Times New Roman" panose="02020603050405020304" pitchFamily="18" charset="0"/>
              </a:rPr>
              <a:t>Label</a:t>
            </a:r>
            <a:r>
              <a:rPr lang="en-IN" sz="1700" b="1" spc="-5"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700" b="1" spc="-145" dirty="0">
                <a:effectLst/>
                <a:latin typeface="Times New Roman" panose="02020603050405020304" pitchFamily="18" charset="0"/>
                <a:ea typeface="Times New Roman" panose="02020603050405020304" pitchFamily="18" charset="0"/>
                <a:cs typeface="Times New Roman" panose="02020603050405020304" pitchFamily="18" charset="0"/>
              </a:rPr>
              <a:t>Encoding.</a:t>
            </a:r>
          </a:p>
          <a:p>
            <a:pPr marL="0" indent="0">
              <a:buNone/>
            </a:pPr>
            <a:endParaRPr lang="en-IN" cap="none" dirty="0"/>
          </a:p>
        </p:txBody>
      </p:sp>
      <p:sp>
        <p:nvSpPr>
          <p:cNvPr id="4" name="Content Placeholder 3">
            <a:extLst>
              <a:ext uri="{FF2B5EF4-FFF2-40B4-BE49-F238E27FC236}">
                <a16:creationId xmlns:a16="http://schemas.microsoft.com/office/drawing/2014/main" id="{7B1ED886-E4EC-4823-8AF6-18AD68EE1BFA}"/>
              </a:ext>
            </a:extLst>
          </p:cNvPr>
          <p:cNvSpPr>
            <a:spLocks noGrp="1"/>
          </p:cNvSpPr>
          <p:nvPr>
            <p:ph sz="half" idx="2"/>
          </p:nvPr>
        </p:nvSpPr>
        <p:spPr>
          <a:xfrm>
            <a:off x="1219200" y="2479963"/>
            <a:ext cx="10349345" cy="3713019"/>
          </a:xfrm>
        </p:spPr>
        <p:txBody>
          <a:bodyPr>
            <a:normAutofit fontScale="92500" lnSpcReduction="10000"/>
          </a:bodyPr>
          <a:lstStyle/>
          <a:p>
            <a:r>
              <a:rPr lang="en-IN" sz="1700" b="1" cap="none" dirty="0">
                <a:solidFill>
                  <a:schemeClr val="tx1"/>
                </a:solidFill>
                <a:latin typeface="Times New Roman" panose="02020603050405020304" pitchFamily="18" charset="0"/>
                <a:cs typeface="Times New Roman" panose="02020603050405020304" pitchFamily="18" charset="0"/>
              </a:rPr>
              <a:t>Feature Selection :</a:t>
            </a:r>
            <a:r>
              <a:rPr lang="en-IN" sz="1700" b="1" dirty="0">
                <a:effectLst/>
                <a:latin typeface="Times New Roman" panose="02020603050405020304" pitchFamily="18" charset="0"/>
                <a:ea typeface="Calibri" panose="020F0502020204030204" pitchFamily="34" charset="0"/>
              </a:rPr>
              <a:t>It is the process of selecting a subset of relevant attributes to be used in making the model in machine learning. </a:t>
            </a:r>
            <a:r>
              <a:rPr lang="en-IN" sz="1700" b="1" dirty="0">
                <a:latin typeface="Times New Roman" panose="02020603050405020304" pitchFamily="18" charset="0"/>
                <a:ea typeface="Calibri" panose="020F0502020204030204" pitchFamily="34" charset="0"/>
                <a:cs typeface="Times New Roman" panose="02020603050405020304" pitchFamily="18" charset="0"/>
              </a:rPr>
              <a:t>W</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e make the use of Statistical tests and Backward elimination in order to improve the classification performance and/or scalability of the system.</a:t>
            </a:r>
            <a:r>
              <a:rPr lang="en-IN" sz="17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Backward elimination helped us in selecting important features that we can give as an input to our model.</a:t>
            </a:r>
          </a:p>
          <a:p>
            <a:r>
              <a:rPr lang="en-IN" sz="1700" b="1" dirty="0">
                <a:latin typeface="Times New Roman" panose="02020603050405020304" pitchFamily="18" charset="0"/>
                <a:ea typeface="Calibri" panose="020F0502020204030204" pitchFamily="34" charset="0"/>
                <a:cs typeface="Times New Roman" panose="02020603050405020304" pitchFamily="18" charset="0"/>
              </a:rPr>
              <a:t>Transform: </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The data has substantially positive skewness and hence we will have to use the transformations to make it near normal. Methods used : Scaling and Yeo Jhon transformation.</a:t>
            </a:r>
          </a:p>
          <a:p>
            <a:endParaRPr lang="en-IN" sz="17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700" b="1" cap="none" dirty="0">
              <a:solidFill>
                <a:schemeClr val="tx1"/>
              </a:solidFill>
              <a:latin typeface="Times New Roman" panose="02020603050405020304" pitchFamily="18" charset="0"/>
              <a:cs typeface="Times New Roman" panose="02020603050405020304" pitchFamily="18" charset="0"/>
            </a:endParaRPr>
          </a:p>
          <a:p>
            <a:endParaRPr lang="en-IN" sz="1700" b="1" dirty="0">
              <a:solidFill>
                <a:schemeClr val="tx1"/>
              </a:solidFill>
              <a:latin typeface="Times New Roman" panose="02020603050405020304" pitchFamily="18" charset="0"/>
              <a:cs typeface="Times New Roman" panose="02020603050405020304" pitchFamily="18" charset="0"/>
            </a:endParaRPr>
          </a:p>
          <a:p>
            <a:endParaRPr lang="en-IN" sz="1700" b="1" cap="none" dirty="0">
              <a:solidFill>
                <a:schemeClr val="tx1"/>
              </a:solidFill>
              <a:latin typeface="Times New Roman" panose="02020603050405020304" pitchFamily="18" charset="0"/>
              <a:cs typeface="Times New Roman" panose="02020603050405020304" pitchFamily="18" charset="0"/>
            </a:endParaRPr>
          </a:p>
          <a:p>
            <a:pPr marL="520700" marR="632460" indent="-229235" algn="just">
              <a:lnSpc>
                <a:spcPct val="115000"/>
              </a:lnSpc>
              <a:spcBef>
                <a:spcPts val="1050"/>
              </a:spcBef>
              <a:spcAft>
                <a:spcPts val="800"/>
              </a:spcAft>
              <a:tabLst>
                <a:tab pos="464185" algn="l"/>
              </a:tabLst>
            </a:pPr>
            <a:r>
              <a:rPr lang="en-IN" sz="1700" b="1" dirty="0">
                <a:solidFill>
                  <a:schemeClr val="tx1"/>
                </a:solidFill>
                <a:latin typeface="Times New Roman" panose="02020603050405020304" pitchFamily="18" charset="0"/>
                <a:cs typeface="Times New Roman" panose="02020603050405020304" pitchFamily="18" charset="0"/>
              </a:rPr>
              <a:t>Label Encoding: </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we will convert the categorical to numerical with label</a:t>
            </a:r>
            <a:r>
              <a:rPr lang="en-IN" sz="1700" b="1" spc="5"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700" b="1" dirty="0">
                <a:effectLst/>
                <a:latin typeface="Times New Roman" panose="02020603050405020304" pitchFamily="18" charset="0"/>
                <a:ea typeface="Calibri" panose="020F0502020204030204" pitchFamily="34" charset="0"/>
                <a:cs typeface="Times New Roman" panose="02020603050405020304" pitchFamily="18" charset="0"/>
              </a:rPr>
              <a:t>encoding. In our data we have label encoded two categorical columns: City and Group name of the terrorists.</a:t>
            </a:r>
          </a:p>
          <a:p>
            <a:pPr marL="520700" marR="632460" indent="-229235" algn="just">
              <a:lnSpc>
                <a:spcPct val="115000"/>
              </a:lnSpc>
              <a:spcBef>
                <a:spcPts val="1050"/>
              </a:spcBef>
              <a:spcAft>
                <a:spcPts val="800"/>
              </a:spcAft>
              <a:tabLst>
                <a:tab pos="464185" algn="l"/>
              </a:tabLst>
            </a:pPr>
            <a:endParaRPr lang="en-IN" sz="1700" b="1"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900" b="1" cap="none"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61B80F9-77E8-4C2A-AF98-80A26037F705}"/>
              </a:ext>
            </a:extLst>
          </p:cNvPr>
          <p:cNvPicPr/>
          <p:nvPr/>
        </p:nvPicPr>
        <p:blipFill>
          <a:blip r:embed="rId3"/>
          <a:stretch>
            <a:fillRect/>
          </a:stretch>
        </p:blipFill>
        <p:spPr>
          <a:xfrm>
            <a:off x="1685925" y="3995304"/>
            <a:ext cx="4562475" cy="1297132"/>
          </a:xfrm>
          <a:prstGeom prst="rect">
            <a:avLst/>
          </a:prstGeom>
        </p:spPr>
      </p:pic>
      <p:pic>
        <p:nvPicPr>
          <p:cNvPr id="6" name="Picture 5">
            <a:extLst>
              <a:ext uri="{FF2B5EF4-FFF2-40B4-BE49-F238E27FC236}">
                <a16:creationId xmlns:a16="http://schemas.microsoft.com/office/drawing/2014/main" id="{547629CF-D4C4-4117-B03C-66AD6E4ABB8C}"/>
              </a:ext>
            </a:extLst>
          </p:cNvPr>
          <p:cNvPicPr/>
          <p:nvPr/>
        </p:nvPicPr>
        <p:blipFill>
          <a:blip r:embed="rId4"/>
          <a:stretch>
            <a:fillRect/>
          </a:stretch>
        </p:blipFill>
        <p:spPr>
          <a:xfrm>
            <a:off x="7200033" y="3995304"/>
            <a:ext cx="4562475" cy="1297132"/>
          </a:xfrm>
          <a:prstGeom prst="rect">
            <a:avLst/>
          </a:prstGeom>
        </p:spPr>
      </p:pic>
    </p:spTree>
    <p:extLst>
      <p:ext uri="{BB962C8B-B14F-4D97-AF65-F5344CB8AC3E}">
        <p14:creationId xmlns:p14="http://schemas.microsoft.com/office/powerpoint/2010/main" val="1777485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8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1C9B5-8368-4702-BC5B-97440A771BE4}"/>
              </a:ext>
            </a:extLst>
          </p:cNvPr>
          <p:cNvSpPr>
            <a:spLocks noGrp="1"/>
          </p:cNvSpPr>
          <p:nvPr>
            <p:ph type="title"/>
          </p:nvPr>
        </p:nvSpPr>
        <p:spPr>
          <a:xfrm>
            <a:off x="989347" y="160571"/>
            <a:ext cx="10364451" cy="1596177"/>
          </a:xfrm>
        </p:spPr>
        <p:txBody>
          <a:bodyPr/>
          <a:lstStyle/>
          <a:p>
            <a:r>
              <a:rPr lang="en-IN" dirty="0"/>
              <a:t>Modelling with Null Imputation</a:t>
            </a:r>
            <a:br>
              <a:rPr lang="en-IN" dirty="0"/>
            </a:br>
            <a:endParaRPr lang="en-IN" dirty="0"/>
          </a:p>
        </p:txBody>
      </p:sp>
      <p:sp>
        <p:nvSpPr>
          <p:cNvPr id="3" name="Content Placeholder 2">
            <a:extLst>
              <a:ext uri="{FF2B5EF4-FFF2-40B4-BE49-F238E27FC236}">
                <a16:creationId xmlns:a16="http://schemas.microsoft.com/office/drawing/2014/main" id="{A8447E0B-BB17-440C-A5B8-D48B4370CF00}"/>
              </a:ext>
            </a:extLst>
          </p:cNvPr>
          <p:cNvSpPr>
            <a:spLocks noGrp="1"/>
          </p:cNvSpPr>
          <p:nvPr>
            <p:ph sz="half" idx="1"/>
          </p:nvPr>
        </p:nvSpPr>
        <p:spPr>
          <a:xfrm>
            <a:off x="1356567" y="1146164"/>
            <a:ext cx="4447786" cy="2338250"/>
          </a:xfrm>
        </p:spPr>
        <p:txBody>
          <a:bodyPr>
            <a:noAutofit/>
          </a:bodyPr>
          <a:lstStyle/>
          <a:p>
            <a:r>
              <a:rPr lang="en-IN" sz="1800" b="1" cap="none" dirty="0">
                <a:solidFill>
                  <a:schemeClr val="tx1"/>
                </a:solidFill>
              </a:rPr>
              <a:t>Our base model was Logistic Regression</a:t>
            </a:r>
          </a:p>
          <a:p>
            <a:pPr marL="0" indent="0">
              <a:buNone/>
            </a:pPr>
            <a:r>
              <a:rPr lang="en-IN" sz="1800" b="1" cap="none" dirty="0">
                <a:solidFill>
                  <a:schemeClr val="tx1"/>
                </a:solidFill>
              </a:rPr>
              <a:t>Scores:</a:t>
            </a:r>
          </a:p>
          <a:p>
            <a:r>
              <a:rPr lang="en-US" sz="1800" b="1" dirty="0">
                <a:solidFill>
                  <a:schemeClr val="tx1"/>
                </a:solidFill>
                <a:effectLst/>
                <a:latin typeface="Times New Roman" panose="02020603050405020304" pitchFamily="18" charset="0"/>
                <a:ea typeface="Times New Roman" panose="02020603050405020304" pitchFamily="18" charset="0"/>
              </a:rPr>
              <a:t> </a:t>
            </a:r>
            <a:r>
              <a:rPr lang="en-US" sz="18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training</a:t>
            </a:r>
            <a:r>
              <a:rPr lang="en-US" sz="1800" b="1" cap="none" spc="-2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score-</a:t>
            </a:r>
            <a:r>
              <a:rPr lang="en-US" sz="1800" b="1" cap="none" spc="-1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0.98	</a:t>
            </a:r>
          </a:p>
          <a:p>
            <a:r>
              <a:rPr lang="en-US" sz="18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 score - 0.98</a:t>
            </a:r>
          </a:p>
          <a:p>
            <a:r>
              <a:rPr lang="en-US" sz="18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accuracy </a:t>
            </a:r>
            <a:r>
              <a:rPr lang="en-US" sz="1800" b="1" cap="none"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98.04%</a:t>
            </a:r>
            <a:endParaRPr lang="en-IN" sz="1800" b="1" cap="none"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sz="1800" b="1" dirty="0">
              <a:latin typeface="Bahnschrift SemiBold" panose="020B0502040204020203" pitchFamily="34" charset="0"/>
            </a:endParaRPr>
          </a:p>
          <a:p>
            <a:pPr marL="0" indent="0">
              <a:buNone/>
            </a:pPr>
            <a:r>
              <a:rPr lang="en-IN" sz="1800" b="1" dirty="0">
                <a:latin typeface="Bahnschrift SemiBold" panose="020B0502040204020203" pitchFamily="34" charset="0"/>
              </a:rPr>
              <a:t>Performance of different classification models after applying  Cross Validation:</a:t>
            </a:r>
          </a:p>
          <a:p>
            <a:pPr marL="0" indent="0">
              <a:buNone/>
            </a:pPr>
            <a:endParaRPr lang="en-IN" sz="1400" b="1" u="sng" dirty="0"/>
          </a:p>
          <a:p>
            <a:pPr marL="0" indent="0">
              <a:buNone/>
            </a:pPr>
            <a:r>
              <a:rPr lang="en-IN" sz="1400" b="1" u="sng" dirty="0"/>
              <a:t>Model                             ACC          Bias err   Variance err</a:t>
            </a:r>
          </a:p>
          <a:p>
            <a:pPr marL="0" indent="0">
              <a:buNone/>
            </a:pPr>
            <a:r>
              <a:rPr lang="en-IN" sz="1400" b="1" dirty="0"/>
              <a:t>Logistic Regression--    </a:t>
            </a:r>
            <a:r>
              <a:rPr lang="en-US" sz="1400" b="1" dirty="0"/>
              <a:t>98.08 %     1.92%      0.044%</a:t>
            </a:r>
            <a:endParaRPr lang="en-IN" b="1" dirty="0"/>
          </a:p>
          <a:p>
            <a:pPr marL="0" indent="0">
              <a:buNone/>
            </a:pPr>
            <a:r>
              <a:rPr lang="en-IN" sz="1400" b="1" dirty="0"/>
              <a:t>Gradient boosting--      98.09%       1.91%       0.023%</a:t>
            </a:r>
          </a:p>
          <a:p>
            <a:pPr marL="0" indent="0">
              <a:buNone/>
            </a:pPr>
            <a:r>
              <a:rPr lang="en-IN" sz="1400" b="1" dirty="0"/>
              <a:t>Xgboosting --                98.12%        1.91%      0.022%</a:t>
            </a:r>
          </a:p>
        </p:txBody>
      </p:sp>
      <p:pic>
        <p:nvPicPr>
          <p:cNvPr id="6" name="Picture 5">
            <a:extLst>
              <a:ext uri="{FF2B5EF4-FFF2-40B4-BE49-F238E27FC236}">
                <a16:creationId xmlns:a16="http://schemas.microsoft.com/office/drawing/2014/main" id="{E64A0777-6A94-4AF5-87EA-418045E27A92}"/>
              </a:ext>
            </a:extLst>
          </p:cNvPr>
          <p:cNvPicPr>
            <a:picLocks noChangeAspect="1"/>
          </p:cNvPicPr>
          <p:nvPr/>
        </p:nvPicPr>
        <p:blipFill>
          <a:blip r:embed="rId3"/>
          <a:stretch>
            <a:fillRect/>
          </a:stretch>
        </p:blipFill>
        <p:spPr>
          <a:xfrm>
            <a:off x="6068539" y="1146164"/>
            <a:ext cx="5021073" cy="146304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1572" y="3484414"/>
            <a:ext cx="5021073" cy="2847702"/>
          </a:xfrm>
          <a:prstGeom prst="rect">
            <a:avLst/>
          </a:prstGeom>
        </p:spPr>
      </p:pic>
    </p:spTree>
    <p:extLst>
      <p:ext uri="{BB962C8B-B14F-4D97-AF65-F5344CB8AC3E}">
        <p14:creationId xmlns:p14="http://schemas.microsoft.com/office/powerpoint/2010/main" val="3457478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6BECD-1B4B-40D1-8E8E-3D2AF965A8F6}"/>
              </a:ext>
            </a:extLst>
          </p:cNvPr>
          <p:cNvSpPr>
            <a:spLocks noGrp="1"/>
          </p:cNvSpPr>
          <p:nvPr>
            <p:ph type="title"/>
          </p:nvPr>
        </p:nvSpPr>
        <p:spPr>
          <a:xfrm>
            <a:off x="1295087" y="163285"/>
            <a:ext cx="9601200" cy="933994"/>
          </a:xfrm>
        </p:spPr>
        <p:txBody>
          <a:bodyPr/>
          <a:lstStyle/>
          <a:p>
            <a:r>
              <a:rPr lang="en-IN" dirty="0"/>
              <a:t>Modelling by dropping the nulls</a:t>
            </a:r>
          </a:p>
        </p:txBody>
      </p:sp>
      <p:sp>
        <p:nvSpPr>
          <p:cNvPr id="3" name="Content Placeholder 2">
            <a:extLst>
              <a:ext uri="{FF2B5EF4-FFF2-40B4-BE49-F238E27FC236}">
                <a16:creationId xmlns:a16="http://schemas.microsoft.com/office/drawing/2014/main" id="{862A75B8-BCD0-4850-A3AE-E81D176E9170}"/>
              </a:ext>
            </a:extLst>
          </p:cNvPr>
          <p:cNvSpPr>
            <a:spLocks noGrp="1"/>
          </p:cNvSpPr>
          <p:nvPr>
            <p:ph sz="quarter" idx="13"/>
          </p:nvPr>
        </p:nvSpPr>
        <p:spPr>
          <a:xfrm rot="-10800000" flipV="1">
            <a:off x="907445" y="816723"/>
            <a:ext cx="10363826" cy="6041277"/>
          </a:xfrm>
        </p:spPr>
        <p:txBody>
          <a:bodyPr>
            <a:normAutofit/>
          </a:bodyPr>
          <a:lstStyle/>
          <a:p>
            <a:pPr marL="0" indent="0">
              <a:buNone/>
            </a:pPr>
            <a:r>
              <a:rPr lang="en-US" b="1" dirty="0"/>
              <a:t>Logit Model:                                                                Decision Tree:</a:t>
            </a:r>
          </a:p>
          <a:p>
            <a:pPr marL="0" indent="0">
              <a:buNone/>
            </a:pPr>
            <a:r>
              <a:rPr lang="en-US" sz="1400" b="1" dirty="0"/>
              <a:t>                                                                                                                                 Accuracy:- 95.40%  </a:t>
            </a:r>
          </a:p>
          <a:p>
            <a:pPr marL="0" indent="0">
              <a:buNone/>
            </a:pPr>
            <a:r>
              <a:rPr lang="en-US" sz="1400" b="1" dirty="0"/>
              <a:t>                                                                                                                               </a:t>
            </a:r>
            <a:endParaRPr lang="en-US" sz="1400" dirty="0"/>
          </a:p>
          <a:p>
            <a:pPr marL="0" indent="0">
              <a:buNone/>
            </a:pPr>
            <a:r>
              <a:rPr lang="en-IN" sz="1800" dirty="0">
                <a:solidFill>
                  <a:srgbClr val="002060"/>
                </a:solidFill>
              </a:rPr>
              <a:t>                                                                                            </a:t>
            </a:r>
          </a:p>
          <a:p>
            <a:pPr marL="0" indent="0">
              <a:buNone/>
            </a:pPr>
            <a:endParaRPr lang="en-IN" sz="1800" dirty="0">
              <a:solidFill>
                <a:srgbClr val="002060"/>
              </a:solidFill>
            </a:endParaRPr>
          </a:p>
          <a:p>
            <a:pPr marL="0" indent="0">
              <a:buNone/>
            </a:pPr>
            <a:endParaRPr lang="en-IN" sz="1800" dirty="0">
              <a:solidFill>
                <a:srgbClr val="002060"/>
              </a:solidFill>
            </a:endParaRPr>
          </a:p>
          <a:p>
            <a:pPr marL="0" indent="0">
              <a:buNone/>
            </a:pPr>
            <a:endParaRPr lang="en-IN" sz="1800" dirty="0">
              <a:solidFill>
                <a:srgbClr val="002060"/>
              </a:solidFill>
            </a:endParaRPr>
          </a:p>
          <a:p>
            <a:pPr marL="0" indent="0">
              <a:buNone/>
            </a:pPr>
            <a:r>
              <a:rPr lang="en-IN" sz="1800" b="1" dirty="0">
                <a:solidFill>
                  <a:schemeClr val="tx1"/>
                </a:solidFill>
              </a:rPr>
              <a:t>Logistic Regression:                                                                                                                     </a:t>
            </a:r>
            <a:r>
              <a:rPr lang="en-IN" sz="1400" b="1" dirty="0">
                <a:solidFill>
                  <a:schemeClr val="tx1"/>
                </a:solidFill>
              </a:rPr>
              <a:t>                                                                                                          Accuracy: 95.75%                                                                                              </a:t>
            </a:r>
            <a:r>
              <a:rPr lang="en-IN" sz="1600" b="1" dirty="0">
                <a:solidFill>
                  <a:schemeClr val="tx1"/>
                </a:solidFill>
              </a:rPr>
              <a:t>Naïve Bayes:</a:t>
            </a:r>
          </a:p>
          <a:p>
            <a:pPr marL="0" indent="0">
              <a:buNone/>
            </a:pPr>
            <a:r>
              <a:rPr lang="en-IN" sz="1600" b="1" dirty="0">
                <a:solidFill>
                  <a:schemeClr val="tx1"/>
                </a:solidFill>
              </a:rPr>
              <a:t>                                                                                                                    </a:t>
            </a:r>
            <a:r>
              <a:rPr lang="en-IN" sz="1400" b="1" dirty="0">
                <a:solidFill>
                  <a:schemeClr val="tx1"/>
                </a:solidFill>
              </a:rPr>
              <a:t>Accuracy—95.75</a:t>
            </a:r>
            <a:r>
              <a:rPr lang="en-IN" sz="1600" b="1" dirty="0">
                <a:solidFill>
                  <a:schemeClr val="tx1"/>
                </a:solidFill>
              </a:rPr>
              <a:t>%</a:t>
            </a:r>
          </a:p>
          <a:p>
            <a:pPr marL="0" indent="0">
              <a:buNone/>
            </a:pPr>
            <a:r>
              <a:rPr lang="en-IN" sz="1400" b="1" dirty="0">
                <a:solidFill>
                  <a:schemeClr val="tx1"/>
                </a:solidFill>
              </a:rPr>
              <a:t>                                                               </a:t>
            </a:r>
          </a:p>
        </p:txBody>
      </p:sp>
      <p:pic>
        <p:nvPicPr>
          <p:cNvPr id="5" name="Picture 4"/>
          <p:cNvPicPr>
            <a:picLocks noChangeAspect="1"/>
          </p:cNvPicPr>
          <p:nvPr/>
        </p:nvPicPr>
        <p:blipFill>
          <a:blip r:embed="rId3"/>
          <a:stretch>
            <a:fillRect/>
          </a:stretch>
        </p:blipFill>
        <p:spPr>
          <a:xfrm>
            <a:off x="913774" y="1205345"/>
            <a:ext cx="4886325" cy="2269373"/>
          </a:xfrm>
          <a:prstGeom prst="rect">
            <a:avLst/>
          </a:prstGeom>
        </p:spPr>
      </p:pic>
      <p:pic>
        <p:nvPicPr>
          <p:cNvPr id="7" name="Picture 6"/>
          <p:cNvPicPr>
            <a:picLocks noChangeAspect="1"/>
          </p:cNvPicPr>
          <p:nvPr/>
        </p:nvPicPr>
        <p:blipFill>
          <a:blip r:embed="rId4"/>
          <a:stretch>
            <a:fillRect/>
          </a:stretch>
        </p:blipFill>
        <p:spPr>
          <a:xfrm>
            <a:off x="908818" y="4502728"/>
            <a:ext cx="4886325" cy="2095500"/>
          </a:xfrm>
          <a:prstGeom prst="rect">
            <a:avLst/>
          </a:prstGeom>
        </p:spPr>
      </p:pic>
      <p:sp>
        <p:nvSpPr>
          <p:cNvPr id="8" name="TextBox 7"/>
          <p:cNvSpPr txBox="1"/>
          <p:nvPr/>
        </p:nvSpPr>
        <p:spPr>
          <a:xfrm>
            <a:off x="7633855" y="2424545"/>
            <a:ext cx="18473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Franklin Gothic Book"/>
              <a:ea typeface="+mn-ea"/>
              <a:cs typeface="+mn-cs"/>
            </a:endParaRPr>
          </a:p>
        </p:txBody>
      </p:sp>
      <p:pic>
        <p:nvPicPr>
          <p:cNvPr id="9" name="Picture 8"/>
          <p:cNvPicPr>
            <a:picLocks noChangeAspect="1"/>
          </p:cNvPicPr>
          <p:nvPr/>
        </p:nvPicPr>
        <p:blipFill>
          <a:blip r:embed="rId5"/>
          <a:stretch>
            <a:fillRect/>
          </a:stretch>
        </p:blipFill>
        <p:spPr>
          <a:xfrm>
            <a:off x="6114976" y="1590153"/>
            <a:ext cx="5301169" cy="2152650"/>
          </a:xfrm>
          <a:prstGeom prst="rect">
            <a:avLst/>
          </a:prstGeom>
        </p:spPr>
      </p:pic>
      <p:pic>
        <p:nvPicPr>
          <p:cNvPr id="10" name="Picture 9"/>
          <p:cNvPicPr>
            <a:picLocks noChangeAspect="1"/>
          </p:cNvPicPr>
          <p:nvPr/>
        </p:nvPicPr>
        <p:blipFill>
          <a:blip r:embed="rId6"/>
          <a:stretch>
            <a:fillRect/>
          </a:stretch>
        </p:blipFill>
        <p:spPr>
          <a:xfrm>
            <a:off x="6777068" y="4684940"/>
            <a:ext cx="4886325" cy="2009775"/>
          </a:xfrm>
          <a:prstGeom prst="rect">
            <a:avLst/>
          </a:prstGeom>
        </p:spPr>
      </p:pic>
    </p:spTree>
    <p:extLst>
      <p:ext uri="{BB962C8B-B14F-4D97-AF65-F5344CB8AC3E}">
        <p14:creationId xmlns:p14="http://schemas.microsoft.com/office/powerpoint/2010/main" val="3864089914"/>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TM10001105[[fn=Crop]]</Template>
  <TotalTime>3440</TotalTime>
  <Words>1436</Words>
  <Application>Microsoft Office PowerPoint</Application>
  <PresentationFormat>Widescreen</PresentationFormat>
  <Paragraphs>135</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Bahnschrift SemiBold</vt:lpstr>
      <vt:lpstr>Calibri</vt:lpstr>
      <vt:lpstr>Franklin Gothic Book</vt:lpstr>
      <vt:lpstr>Symbol</vt:lpstr>
      <vt:lpstr>Times New Roman</vt:lpstr>
      <vt:lpstr>Wingdings</vt:lpstr>
      <vt:lpstr>Crop</vt:lpstr>
      <vt:lpstr>Global Terrorism Database</vt:lpstr>
      <vt:lpstr>Introduction to the Data ,Problem statement</vt:lpstr>
      <vt:lpstr>Data Dictionary and Data Cleaning</vt:lpstr>
      <vt:lpstr>Exploratory Data Analysis</vt:lpstr>
      <vt:lpstr>Statistical analysis Categorical</vt:lpstr>
      <vt:lpstr>Statistical Analysis (Numerical with Target variable) </vt:lpstr>
      <vt:lpstr>Feature Engineering</vt:lpstr>
      <vt:lpstr>Modelling with Null Imputation </vt:lpstr>
      <vt:lpstr>Modelling by dropping the nulls</vt:lpstr>
      <vt:lpstr>PowerPoint Presentation</vt:lpstr>
      <vt:lpstr>Performing Unsupervised Learning using K-means Algorithm, P.C.A, SMOTE</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Terrorism Database</dc:title>
  <dc:creator>Minakshi Jha</dc:creator>
  <cp:lastModifiedBy>Minakshi Jha</cp:lastModifiedBy>
  <cp:revision>68</cp:revision>
  <dcterms:created xsi:type="dcterms:W3CDTF">2020-08-24T11:29:54Z</dcterms:created>
  <dcterms:modified xsi:type="dcterms:W3CDTF">2020-09-01T12:51:41Z</dcterms:modified>
</cp:coreProperties>
</file>